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83" r:id="rId3"/>
    <p:sldId id="258" r:id="rId4"/>
    <p:sldId id="280" r:id="rId5"/>
    <p:sldId id="257" r:id="rId6"/>
    <p:sldId id="282" r:id="rId7"/>
    <p:sldId id="281" r:id="rId8"/>
    <p:sldId id="270" r:id="rId9"/>
    <p:sldId id="277" r:id="rId10"/>
    <p:sldId id="260" r:id="rId11"/>
    <p:sldId id="261" r:id="rId12"/>
    <p:sldId id="259" r:id="rId13"/>
    <p:sldId id="289" r:id="rId14"/>
    <p:sldId id="266" r:id="rId15"/>
    <p:sldId id="284" r:id="rId16"/>
    <p:sldId id="275" r:id="rId17"/>
    <p:sldId id="287" r:id="rId18"/>
    <p:sldId id="28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11" autoAdjust="0"/>
  </p:normalViewPr>
  <p:slideViewPr>
    <p:cSldViewPr>
      <p:cViewPr varScale="1">
        <p:scale>
          <a:sx n="100" d="100"/>
          <a:sy n="100" d="100"/>
        </p:scale>
        <p:origin x="1914" y="90"/>
      </p:cViewPr>
      <p:guideLst>
        <p:guide orient="horz" pos="2160"/>
        <p:guide pos="2880"/>
      </p:guideLst>
    </p:cSldViewPr>
  </p:slideViewPr>
  <p:notesTextViewPr>
    <p:cViewPr>
      <p:scale>
        <a:sx n="3" d="2"/>
        <a:sy n="3" d="2"/>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E5F31-6C1F-40C4-8C69-614AFBE8A5CF}" type="datetimeFigureOut">
              <a:rPr lang="en-GB" smtClean="0"/>
              <a:t>02/10/2020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BDC85A-5A44-460A-A406-EE7D8EF384D8}" type="slidenum">
              <a:rPr lang="en-GB" smtClean="0"/>
              <a:t>‹#›</a:t>
            </a:fld>
            <a:endParaRPr lang="en-GB"/>
          </a:p>
        </p:txBody>
      </p:sp>
    </p:spTree>
    <p:extLst>
      <p:ext uri="{BB962C8B-B14F-4D97-AF65-F5344CB8AC3E}">
        <p14:creationId xmlns:p14="http://schemas.microsoft.com/office/powerpoint/2010/main" val="1177375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‘year’ is mis-leading.</a:t>
            </a:r>
            <a:r>
              <a:rPr lang="en-US" baseline="0"/>
              <a:t> Students are about to find out the reality.</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2</a:t>
            </a:fld>
            <a:endParaRPr lang="en-GB"/>
          </a:p>
        </p:txBody>
      </p:sp>
    </p:spTree>
    <p:extLst>
      <p:ext uri="{BB962C8B-B14F-4D97-AF65-F5344CB8AC3E}">
        <p14:creationId xmlns:p14="http://schemas.microsoft.com/office/powerpoint/2010/main" val="47102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have NEVER EVER finished all the work that</a:t>
            </a:r>
            <a:r>
              <a:rPr lang="en-US" baseline="0"/>
              <a:t> needs doing. Parents should be wary of a child who says they have. If a student thinks they have ‘done everything’, then they don’t really understand what A level is all about.</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14</a:t>
            </a:fld>
            <a:endParaRPr lang="en-GB"/>
          </a:p>
        </p:txBody>
      </p:sp>
    </p:spTree>
    <p:extLst>
      <p:ext uri="{BB962C8B-B14F-4D97-AF65-F5344CB8AC3E}">
        <p14:creationId xmlns:p14="http://schemas.microsoft.com/office/powerpoint/2010/main" val="330894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a:r>
            <a:r>
              <a:rPr lang="en-US" baseline="0"/>
              <a:t>e changing relationship with your teachers. Communication outside of the lesson becomes increasingly important. Many students may never have emailed a teacher – that changes in the 6</a:t>
            </a:r>
            <a:r>
              <a:rPr lang="en-US" baseline="30000"/>
              <a:t>th</a:t>
            </a:r>
            <a:r>
              <a:rPr lang="en-US" baseline="0"/>
              <a:t> Form. And if they still have a ‘hilarious’ email address that they got in Year 9, now might a good time to change it by opening a new Gmail account (free). They will need it for job/uni applications later.</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16</a:t>
            </a:fld>
            <a:endParaRPr lang="en-GB"/>
          </a:p>
        </p:txBody>
      </p:sp>
    </p:spTree>
    <p:extLst>
      <p:ext uri="{BB962C8B-B14F-4D97-AF65-F5344CB8AC3E}">
        <p14:creationId xmlns:p14="http://schemas.microsoft.com/office/powerpoint/2010/main" val="87168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Handed out at the end of</a:t>
            </a:r>
            <a:r>
              <a:rPr lang="en-US" baseline="0"/>
              <a:t> the Summer Term and due in soon/already?</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17</a:t>
            </a:fld>
            <a:endParaRPr lang="en-GB"/>
          </a:p>
        </p:txBody>
      </p:sp>
    </p:spTree>
    <p:extLst>
      <p:ext uri="{BB962C8B-B14F-4D97-AF65-F5344CB8AC3E}">
        <p14:creationId xmlns:p14="http://schemas.microsoft.com/office/powerpoint/2010/main" val="273375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the 3 terms break down. The blue line indicates that</a:t>
            </a:r>
            <a:r>
              <a:rPr lang="en-US" baseline="0"/>
              <a:t> by Christmas, you are close to half way through the year before the exams start.</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3</a:t>
            </a:fld>
            <a:endParaRPr lang="en-GB"/>
          </a:p>
        </p:txBody>
      </p:sp>
    </p:spTree>
    <p:extLst>
      <p:ext uri="{BB962C8B-B14F-4D97-AF65-F5344CB8AC3E}">
        <p14:creationId xmlns:p14="http://schemas.microsoft.com/office/powerpoint/2010/main" val="80682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 students about not getting complacent early on – things can seem reasonably unstressed as you are eased into courses. But this picture</a:t>
            </a:r>
            <a:r>
              <a:rPr lang="en-US" baseline="0" dirty="0"/>
              <a:t> quickly changes. By Xmas, many students are feeling very stressed. Prepare for this.</a:t>
            </a:r>
            <a:endParaRPr lang="en-US" dirty="0"/>
          </a:p>
        </p:txBody>
      </p:sp>
      <p:sp>
        <p:nvSpPr>
          <p:cNvPr id="4" name="Slide Number Placeholder 3"/>
          <p:cNvSpPr>
            <a:spLocks noGrp="1"/>
          </p:cNvSpPr>
          <p:nvPr>
            <p:ph type="sldNum" sz="quarter" idx="10"/>
          </p:nvPr>
        </p:nvSpPr>
        <p:spPr/>
        <p:txBody>
          <a:bodyPr/>
          <a:lstStyle/>
          <a:p>
            <a:fld id="{51BDC85A-5A44-460A-A406-EE7D8EF384D8}" type="slidenum">
              <a:rPr lang="en-GB" smtClean="0"/>
              <a:t>4</a:t>
            </a:fld>
            <a:endParaRPr lang="en-GB"/>
          </a:p>
        </p:txBody>
      </p:sp>
    </p:spTree>
    <p:extLst>
      <p:ext uri="{BB962C8B-B14F-4D97-AF65-F5344CB8AC3E}">
        <p14:creationId xmlns:p14="http://schemas.microsoft.com/office/powerpoint/2010/main" val="190510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Free periods!</a:t>
            </a:r>
            <a:r>
              <a:rPr lang="en-US" baseline="0"/>
              <a:t> Not FREE at all. An important change in the student’s daily life but they are there for a reason …</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5</a:t>
            </a:fld>
            <a:endParaRPr lang="en-GB"/>
          </a:p>
        </p:txBody>
      </p:sp>
    </p:spTree>
    <p:extLst>
      <p:ext uri="{BB962C8B-B14F-4D97-AF65-F5344CB8AC3E}">
        <p14:creationId xmlns:p14="http://schemas.microsoft.com/office/powerpoint/2010/main" val="352128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how/where</a:t>
            </a:r>
            <a:r>
              <a:rPr lang="en-US" baseline="0"/>
              <a:t> to spend your time. I stressed that there SHOULD  be opportunities during the week where students can simply socialise. But it’s about balance. Parents shouldn’t be hoodwinked by their youngsters claiming they ‘do all their work’ at school ….</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7</a:t>
            </a:fld>
            <a:endParaRPr lang="en-GB"/>
          </a:p>
        </p:txBody>
      </p:sp>
    </p:spTree>
    <p:extLst>
      <p:ext uri="{BB962C8B-B14F-4D97-AF65-F5344CB8AC3E}">
        <p14:creationId xmlns:p14="http://schemas.microsoft.com/office/powerpoint/2010/main" val="305005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should be a busy</a:t>
            </a:r>
            <a:r>
              <a:rPr lang="en-US" baseline="0"/>
              <a:t> year. Thriving students often have a lot of things on the go. School work has to be a top priority – but it’s important to get involved with different activiites – especially if you have never done much before. PLANNING is essential.</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8</a:t>
            </a:fld>
            <a:endParaRPr lang="en-GB"/>
          </a:p>
        </p:txBody>
      </p:sp>
    </p:spTree>
    <p:extLst>
      <p:ext uri="{BB962C8B-B14F-4D97-AF65-F5344CB8AC3E}">
        <p14:creationId xmlns:p14="http://schemas.microsoft.com/office/powerpoint/2010/main" val="363849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always tell the story of how twice in my career I encountered</a:t>
            </a:r>
            <a:r>
              <a:rPr lang="en-US" baseline="0"/>
              <a:t> Sixth Formers who literally had NOTHING to put in their personal statements. Even ‘helping with hampers’ was a white lie. So to students who haven’t been involved with much so far – this is the time to make a change, either in College or out.</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9</a:t>
            </a:fld>
            <a:endParaRPr lang="en-GB"/>
          </a:p>
        </p:txBody>
      </p:sp>
    </p:spTree>
    <p:extLst>
      <p:ext uri="{BB962C8B-B14F-4D97-AF65-F5344CB8AC3E}">
        <p14:creationId xmlns:p14="http://schemas.microsoft.com/office/powerpoint/2010/main" val="417152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are essential. And</a:t>
            </a:r>
            <a:r>
              <a:rPr lang="en-US" baseline="0"/>
              <a:t> what gets scribbled down in the lesson is simply the START. Outside of lessons, notes need to be written up, developed, reorganised, filed away. (I usually show some examples from my own good students at this point)</a:t>
            </a:r>
            <a:endParaRPr lang="en-US"/>
          </a:p>
        </p:txBody>
      </p:sp>
      <p:sp>
        <p:nvSpPr>
          <p:cNvPr id="4" name="Slide Number Placeholder 3"/>
          <p:cNvSpPr>
            <a:spLocks noGrp="1"/>
          </p:cNvSpPr>
          <p:nvPr>
            <p:ph type="sldNum" sz="quarter" idx="10"/>
          </p:nvPr>
        </p:nvSpPr>
        <p:spPr/>
        <p:txBody>
          <a:bodyPr/>
          <a:lstStyle/>
          <a:p>
            <a:fld id="{51BDC85A-5A44-460A-A406-EE7D8EF384D8}" type="slidenum">
              <a:rPr lang="en-GB" smtClean="0"/>
              <a:t>10</a:t>
            </a:fld>
            <a:endParaRPr lang="en-GB"/>
          </a:p>
        </p:txBody>
      </p:sp>
    </p:spTree>
    <p:extLst>
      <p:ext uri="{BB962C8B-B14F-4D97-AF65-F5344CB8AC3E}">
        <p14:creationId xmlns:p14="http://schemas.microsoft.com/office/powerpoint/2010/main" val="388438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Organising notes. Often students aren’t even told that</a:t>
            </a:r>
            <a:r>
              <a:rPr lang="en-GB" baseline="0" smtClean="0"/>
              <a:t> they now have to buy their own equipment. </a:t>
            </a:r>
            <a:endParaRPr lang="en-GB" smtClean="0"/>
          </a:p>
          <a:p>
            <a:endParaRPr lang="en-GB"/>
          </a:p>
        </p:txBody>
      </p:sp>
      <p:sp>
        <p:nvSpPr>
          <p:cNvPr id="4" name="Slide Number Placeholder 3"/>
          <p:cNvSpPr>
            <a:spLocks noGrp="1"/>
          </p:cNvSpPr>
          <p:nvPr>
            <p:ph type="sldNum" sz="quarter" idx="10"/>
          </p:nvPr>
        </p:nvSpPr>
        <p:spPr/>
        <p:txBody>
          <a:bodyPr/>
          <a:lstStyle/>
          <a:p>
            <a:fld id="{51BDC85A-5A44-460A-A406-EE7D8EF384D8}" type="slidenum">
              <a:rPr lang="en-GB" smtClean="0"/>
              <a:t>12</a:t>
            </a:fld>
            <a:endParaRPr lang="en-GB"/>
          </a:p>
        </p:txBody>
      </p:sp>
    </p:spTree>
    <p:extLst>
      <p:ext uri="{BB962C8B-B14F-4D97-AF65-F5344CB8AC3E}">
        <p14:creationId xmlns:p14="http://schemas.microsoft.com/office/powerpoint/2010/main" val="792226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7C23EF5-F1BD-4182-BC6B-1F4332756F25}" type="datetimeFigureOut">
              <a:rPr lang="en-GB" smtClean="0"/>
              <a:t>02/10/2020</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274CE20-06B4-46C4-A289-827F2003D701}"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23EF5-F1BD-4182-BC6B-1F4332756F2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4CE20-06B4-46C4-A289-827F2003D701}"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23EF5-F1BD-4182-BC6B-1F4332756F2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4CE20-06B4-46C4-A289-827F2003D701}"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23EF5-F1BD-4182-BC6B-1F4332756F2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4CE20-06B4-46C4-A289-827F2003D701}" type="slidenum">
              <a:rPr lang="en-GB" smtClean="0"/>
              <a:t>‹#›</a:t>
            </a:fld>
            <a:endParaRPr lang="en-GB"/>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23EF5-F1BD-4182-BC6B-1F4332756F2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4CE20-06B4-46C4-A289-827F2003D701}"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23EF5-F1BD-4182-BC6B-1F4332756F25}"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4CE20-06B4-46C4-A289-827F2003D701}" type="slidenum">
              <a:rPr lang="en-GB" smtClean="0"/>
              <a:t>‹#›</a:t>
            </a:fld>
            <a:endParaRPr lang="en-GB"/>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23EF5-F1BD-4182-BC6B-1F4332756F25}" type="datetimeFigureOut">
              <a:rPr lang="en-GB" smtClean="0"/>
              <a:t>02/10/2020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74CE20-06B4-46C4-A289-827F2003D701}"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C23EF5-F1BD-4182-BC6B-1F4332756F25}" type="datetimeFigureOut">
              <a:rPr lang="en-GB" smtClean="0"/>
              <a:t>02/10/2020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74CE20-06B4-46C4-A289-827F2003D701}" type="slidenum">
              <a:rPr lang="en-GB" smtClean="0"/>
              <a:t>‹#›</a:t>
            </a:fld>
            <a:endParaRPr lang="en-GB"/>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23EF5-F1BD-4182-BC6B-1F4332756F25}" type="datetimeFigureOut">
              <a:rPr lang="en-GB" smtClean="0"/>
              <a:t>02/10/2020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74CE20-06B4-46C4-A289-827F2003D701}"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D7C23EF5-F1BD-4182-BC6B-1F4332756F25}"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4CE20-06B4-46C4-A289-827F2003D701}"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7C23EF5-F1BD-4182-BC6B-1F4332756F25}" type="datetimeFigureOut">
              <a:rPr lang="en-GB" smtClean="0"/>
              <a:t>02/10/2020</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274CE20-06B4-46C4-A289-827F2003D701}"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7C23EF5-F1BD-4182-BC6B-1F4332756F25}" type="datetimeFigureOut">
              <a:rPr lang="en-GB" smtClean="0"/>
              <a:t>02/10/2020</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274CE20-06B4-46C4-A289-827F2003D701}"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g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16.m4a"/><Relationship Id="rId7" Type="http://schemas.openxmlformats.org/officeDocument/2006/relationships/image" Target="../media/image27.png"/><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hyperlink" Target="mailto:MrPengTing9xoxo@gmail.com" TargetMode="External"/><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gi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tmp"/><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tmp"/><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audio" Target="../media/media9.m4a"/><Relationship Id="rId7" Type="http://schemas.openxmlformats.org/officeDocument/2006/relationships/image" Target="../media/image16.tmp"/><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5.tmp"/><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60648"/>
            <a:ext cx="7772400" cy="1829761"/>
          </a:xfrm>
        </p:spPr>
        <p:txBody>
          <a:bodyPr>
            <a:noAutofit/>
          </a:bodyPr>
          <a:lstStyle/>
          <a:p>
            <a:r>
              <a:rPr lang="en-GB" sz="6000" dirty="0" smtClean="0">
                <a:effectLst>
                  <a:outerShdw blurRad="38100" dist="38100" dir="2700000" algn="tl">
                    <a:srgbClr val="000000">
                      <a:alpha val="43137"/>
                    </a:srgbClr>
                  </a:outerShdw>
                </a:effectLst>
              </a:rPr>
              <a:t>How to be a successful 6</a:t>
            </a:r>
            <a:r>
              <a:rPr lang="en-GB" sz="6000" baseline="30000" dirty="0" smtClean="0">
                <a:effectLst>
                  <a:outerShdw blurRad="38100" dist="38100" dir="2700000" algn="tl">
                    <a:srgbClr val="000000">
                      <a:alpha val="43137"/>
                    </a:srgbClr>
                  </a:outerShdw>
                </a:effectLst>
              </a:rPr>
              <a:t>th</a:t>
            </a:r>
            <a:r>
              <a:rPr lang="en-GB" sz="6000" dirty="0" smtClean="0">
                <a:effectLst>
                  <a:outerShdw blurRad="38100" dist="38100" dir="2700000" algn="tl">
                    <a:srgbClr val="000000">
                      <a:alpha val="43137"/>
                    </a:srgbClr>
                  </a:outerShdw>
                </a:effectLst>
              </a:rPr>
              <a:t> former. </a:t>
            </a:r>
            <a:r>
              <a:rPr lang="en-GB" dirty="0">
                <a:effectLst>
                  <a:outerShdw blurRad="38100" dist="38100" dir="2700000" algn="tl">
                    <a:srgbClr val="000000">
                      <a:alpha val="43137"/>
                    </a:srgbClr>
                  </a:outerShdw>
                </a:effectLst>
              </a:rPr>
              <a:t>A</a:t>
            </a:r>
            <a:r>
              <a:rPr lang="en-GB" dirty="0" smtClean="0">
                <a:effectLst>
                  <a:outerShdw blurRad="38100" dist="38100" dir="2700000" algn="tl">
                    <a:srgbClr val="000000">
                      <a:alpha val="43137"/>
                    </a:srgbClr>
                  </a:outerShdw>
                </a:effectLst>
              </a:rPr>
              <a:t> quick guide.</a:t>
            </a:r>
            <a:endParaRPr lang="en-GB"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23528" y="2204864"/>
            <a:ext cx="8424936" cy="1800200"/>
          </a:xfrm>
        </p:spPr>
        <p:txBody>
          <a:bodyPr>
            <a:noAutofit/>
          </a:bodyPr>
          <a:lstStyle/>
          <a:p>
            <a:pPr algn="l"/>
            <a:r>
              <a:rPr lang="en-GB" sz="4800" b="1" dirty="0" smtClean="0"/>
              <a:t>(Or how to have a less stressful </a:t>
            </a:r>
          </a:p>
          <a:p>
            <a:pPr algn="l"/>
            <a:r>
              <a:rPr lang="en-GB" sz="4800" b="1" dirty="0" smtClean="0"/>
              <a:t>experience)</a:t>
            </a:r>
            <a:endParaRPr lang="en-GB" sz="4800" b="1" dirty="0"/>
          </a:p>
        </p:txBody>
      </p:sp>
      <p:pic>
        <p:nvPicPr>
          <p:cNvPr id="4" name="Picture 3"/>
          <p:cNvPicPr>
            <a:picLocks noChangeAspect="1"/>
          </p:cNvPicPr>
          <p:nvPr/>
        </p:nvPicPr>
        <p:blipFill>
          <a:blip r:embed="rId4"/>
          <a:stretch>
            <a:fillRect/>
          </a:stretch>
        </p:blipFill>
        <p:spPr>
          <a:xfrm>
            <a:off x="1187624" y="3861048"/>
            <a:ext cx="3711848" cy="2754427"/>
          </a:xfrm>
          <a:prstGeom prst="rect">
            <a:avLst/>
          </a:prstGeom>
        </p:spPr>
      </p:pic>
      <p:cxnSp>
        <p:nvCxnSpPr>
          <p:cNvPr id="6" name="Straight Connector 5"/>
          <p:cNvCxnSpPr/>
          <p:nvPr/>
        </p:nvCxnSpPr>
        <p:spPr>
          <a:xfrm>
            <a:off x="0" y="2060848"/>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1871951"/>
      </p:ext>
    </p:extLst>
  </p:cSld>
  <p:clrMapOvr>
    <a:masterClrMapping/>
  </p:clrMapOvr>
  <mc:AlternateContent xmlns:mc="http://schemas.openxmlformats.org/markup-compatibility/2006" xmlns:p14="http://schemas.microsoft.com/office/powerpoint/2010/main">
    <mc:Choice Requires="p14">
      <p:transition spd="slow" p14:dur="1200" advTm="28737">
        <p14:prism/>
      </p:transition>
    </mc:Choice>
    <mc:Fallback xmlns="">
      <p:transition spd="slow" advTm="28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tmo.arizona.edu/students/courselinks/spring08/atmo336s1/courses/fall11/atmo170a1s1/lecture_notes/em_radiation/rad_equil_no_atm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404664"/>
            <a:ext cx="6840760" cy="6044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1911990" y="2631251"/>
            <a:ext cx="4752528" cy="923330"/>
          </a:xfrm>
          <a:prstGeom prst="rect">
            <a:avLst/>
          </a:prstGeom>
          <a:noFill/>
        </p:spPr>
        <p:txBody>
          <a:bodyPr wrap="square" lIns="91440" tIns="45720" rIns="91440" bIns="45720">
            <a:spAutoFit/>
          </a:bodyPr>
          <a:lstStyle/>
          <a:p>
            <a:pPr algn="ct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Making notes</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6896" y="6059760"/>
            <a:ext cx="609600" cy="609600"/>
          </a:xfrm>
          <a:prstGeom prst="rect">
            <a:avLst/>
          </a:prstGeom>
        </p:spPr>
      </p:pic>
    </p:spTree>
    <p:extLst>
      <p:ext uri="{BB962C8B-B14F-4D97-AF65-F5344CB8AC3E}">
        <p14:creationId xmlns:p14="http://schemas.microsoft.com/office/powerpoint/2010/main" val="3681323077"/>
      </p:ext>
    </p:extLst>
  </p:cSld>
  <p:clrMapOvr>
    <a:masterClrMapping/>
  </p:clrMapOvr>
  <mc:AlternateContent xmlns:mc="http://schemas.openxmlformats.org/markup-compatibility/2006" xmlns:p14="http://schemas.microsoft.com/office/powerpoint/2010/main">
    <mc:Choice Requires="p14">
      <p:transition spd="slow" p14:dur="1200" advTm="44108">
        <p14:prism/>
      </p:transition>
    </mc:Choice>
    <mc:Fallback xmlns="">
      <p:transition spd="slow" advTm="44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itadmissions.org/images/mit-blogs/RelNotes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32656"/>
            <a:ext cx="5368141" cy="60486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1911990" y="2631251"/>
            <a:ext cx="4752528" cy="923330"/>
          </a:xfrm>
          <a:prstGeom prst="rect">
            <a:avLst/>
          </a:prstGeom>
          <a:noFill/>
        </p:spPr>
        <p:txBody>
          <a:bodyPr wrap="square" lIns="91440" tIns="45720" rIns="91440" bIns="45720">
            <a:spAutoFit/>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Making notes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254710"/>
      </p:ext>
    </p:extLst>
  </p:cSld>
  <p:clrMapOvr>
    <a:masterClrMapping/>
  </p:clrMapOvr>
  <mc:AlternateContent xmlns:mc="http://schemas.openxmlformats.org/markup-compatibility/2006" xmlns:p14="http://schemas.microsoft.com/office/powerpoint/2010/main">
    <mc:Choice Requires="p14">
      <p:transition spd="slow" p14:dur="1200" advTm="62407">
        <p14:prism/>
      </p:transition>
    </mc:Choice>
    <mc:Fallback xmlns="">
      <p:transition spd="slow" advTm="624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memrise.com/uploads/course_photos/24838440001309241835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0108" y="314158"/>
            <a:ext cx="3909005"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333852"/>
            <a:ext cx="2273571" cy="646331"/>
          </a:xfrm>
          <a:prstGeom prst="rect">
            <a:avLst/>
          </a:prstGeom>
          <a:noFill/>
        </p:spPr>
        <p:txBody>
          <a:bodyPr wrap="none" rtlCol="0">
            <a:spAutoFit/>
          </a:bodyPr>
          <a:lstStyle/>
          <a:p>
            <a:r>
              <a:rPr lang="en-GB" sz="3600" b="1" smtClean="0">
                <a:effectLst>
                  <a:outerShdw blurRad="38100" dist="38100" dir="2700000" algn="tl">
                    <a:srgbClr val="000000">
                      <a:alpha val="43137"/>
                    </a:srgbClr>
                  </a:outerShdw>
                </a:effectLst>
              </a:rPr>
              <a:t>Equipment</a:t>
            </a:r>
            <a:endParaRPr lang="en-GB" sz="3600" b="1">
              <a:effectLst>
                <a:outerShdw blurRad="38100" dist="38100" dir="2700000" algn="tl">
                  <a:srgbClr val="000000">
                    <a:alpha val="43137"/>
                  </a:srgbClr>
                </a:outerShdw>
              </a:effectLst>
            </a:endParaRPr>
          </a:p>
        </p:txBody>
      </p:sp>
      <p:pic>
        <p:nvPicPr>
          <p:cNvPr id="2052" name="Picture 4" descr="http://www.whsmith.co.uk/pws/client/images/catalogue/products/3323/34/75/xlarge/33233475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934" y="1268760"/>
            <a:ext cx="3102938" cy="42199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nce animated GIF "/>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54817" y="3711365"/>
            <a:ext cx="2664296" cy="26642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4196182"/>
            <a:ext cx="2376265" cy="2178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9754820"/>
      </p:ext>
    </p:extLst>
  </p:cSld>
  <p:clrMapOvr>
    <a:masterClrMapping/>
  </p:clrMapOvr>
  <mc:AlternateContent xmlns:mc="http://schemas.openxmlformats.org/markup-compatibility/2006" xmlns:p14="http://schemas.microsoft.com/office/powerpoint/2010/main">
    <mc:Choice Requires="p14">
      <p:transition spd="slow" p14:dur="1200" advTm="82422">
        <p14:prism/>
      </p:transition>
    </mc:Choice>
    <mc:Fallback xmlns="">
      <p:transition spd="slow" advTm="82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776" y="260648"/>
            <a:ext cx="3618426" cy="110799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GB" sz="6600" b="1" dirty="0" smtClean="0"/>
              <a:t>Question:</a:t>
            </a:r>
            <a:endParaRPr lang="en-GB" sz="6600" b="1" dirty="0"/>
          </a:p>
        </p:txBody>
      </p:sp>
      <p:sp>
        <p:nvSpPr>
          <p:cNvPr id="3" name="TextBox 2"/>
          <p:cNvSpPr txBox="1"/>
          <p:nvPr/>
        </p:nvSpPr>
        <p:spPr>
          <a:xfrm>
            <a:off x="611560" y="1381933"/>
            <a:ext cx="7777493" cy="4154984"/>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sz="6600" b="1" dirty="0" smtClean="0"/>
              <a:t>What’s the worst thing an A level student can say to a teacher?</a:t>
            </a:r>
            <a:endParaRPr lang="en-GB" sz="6600" b="1"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58953914"/>
      </p:ext>
    </p:extLst>
  </p:cSld>
  <p:clrMapOvr>
    <a:masterClrMapping/>
  </p:clrMapOvr>
  <mc:AlternateContent xmlns:mc="http://schemas.openxmlformats.org/markup-compatibility/2006" xmlns:p14="http://schemas.microsoft.com/office/powerpoint/2010/main">
    <mc:Choice Requires="p14">
      <p:transition spd="slow" p14:dur="1200" advTm="11753">
        <p14:prism/>
      </p:transition>
    </mc:Choice>
    <mc:Fallback xmlns="">
      <p:transition spd="slow" advTm="11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doverbroecks.com/sixthform/student-life/images/joe-brooke-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692696"/>
            <a:ext cx="3384376"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27984" y="1069671"/>
            <a:ext cx="3945439" cy="1077218"/>
          </a:xfrm>
          <a:prstGeom prst="rect">
            <a:avLst/>
          </a:prstGeom>
          <a:noFill/>
        </p:spPr>
        <p:txBody>
          <a:bodyPr wrap="none" rtlCol="0">
            <a:spAutoFit/>
          </a:bodyPr>
          <a:lstStyle/>
          <a:p>
            <a:r>
              <a:rPr lang="en-GB" sz="3200" b="1" smtClean="0"/>
              <a:t>I’ve got nothing to do.</a:t>
            </a:r>
          </a:p>
          <a:p>
            <a:r>
              <a:rPr lang="en-GB" sz="3200" b="1" smtClean="0"/>
              <a:t>I’ve done all my work.</a:t>
            </a:r>
            <a:endParaRPr lang="en-GB" sz="3200" b="1"/>
          </a:p>
        </p:txBody>
      </p:sp>
      <p:sp>
        <p:nvSpPr>
          <p:cNvPr id="3" name="Rectangular Callout 2"/>
          <p:cNvSpPr/>
          <p:nvPr/>
        </p:nvSpPr>
        <p:spPr>
          <a:xfrm>
            <a:off x="4139952" y="692696"/>
            <a:ext cx="4233471" cy="1872208"/>
          </a:xfrm>
          <a:prstGeom prst="wedgeRectCallout">
            <a:avLst>
              <a:gd name="adj1" fmla="val -58551"/>
              <a:gd name="adj2" fmla="val 96032"/>
            </a:avLst>
          </a:prstGeom>
          <a:noFill/>
          <a:ln w="57150">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265" y="3675281"/>
            <a:ext cx="3513235" cy="2632304"/>
          </a:xfrm>
          <a:prstGeom prst="rect">
            <a:avLst/>
          </a:prstGeom>
        </p:spPr>
      </p:pic>
    </p:spTree>
    <p:extLst>
      <p:ext uri="{BB962C8B-B14F-4D97-AF65-F5344CB8AC3E}">
        <p14:creationId xmlns:p14="http://schemas.microsoft.com/office/powerpoint/2010/main" val="1269774584"/>
      </p:ext>
    </p:extLst>
  </p:cSld>
  <p:clrMapOvr>
    <a:masterClrMapping/>
  </p:clrMapOvr>
  <mc:AlternateContent xmlns:mc="http://schemas.openxmlformats.org/markup-compatibility/2006" xmlns:p14="http://schemas.microsoft.com/office/powerpoint/2010/main">
    <mc:Choice Requires="p14">
      <p:transition spd="slow" p14:dur="1200" advTm="72867">
        <p14:prism/>
      </p:transition>
    </mc:Choice>
    <mc:Fallback xmlns="">
      <p:transition spd="slow" advTm="72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20688"/>
            <a:ext cx="7246695" cy="584776"/>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3200" b="1"/>
              <a:t>What about when I get stuck or stressed?</a:t>
            </a:r>
          </a:p>
        </p:txBody>
      </p:sp>
      <p:pic>
        <p:nvPicPr>
          <p:cNvPr id="3" name="Picture 2"/>
          <p:cNvPicPr>
            <a:picLocks noChangeAspect="1"/>
          </p:cNvPicPr>
          <p:nvPr/>
        </p:nvPicPr>
        <p:blipFill>
          <a:blip r:embed="rId5"/>
          <a:stretch>
            <a:fillRect/>
          </a:stretch>
        </p:blipFill>
        <p:spPr>
          <a:xfrm>
            <a:off x="395536" y="1916832"/>
            <a:ext cx="8579677" cy="3024336"/>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073223"/>
      </p:ext>
    </p:extLst>
  </p:cSld>
  <p:clrMapOvr>
    <a:masterClrMapping/>
  </p:clrMapOvr>
  <mc:AlternateContent xmlns:mc="http://schemas.openxmlformats.org/markup-compatibility/2006" xmlns:p14="http://schemas.microsoft.com/office/powerpoint/2010/main">
    <mc:Choice Requires="p14">
      <p:transition spd="slow" p14:dur="1200" advTm="63172">
        <p14:prism/>
      </p:transition>
    </mc:Choice>
    <mc:Fallback xmlns="">
      <p:transition spd="slow" advTm="63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763" y="186695"/>
            <a:ext cx="3618149"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4000" b="1" smtClean="0"/>
              <a:t>Email</a:t>
            </a:r>
            <a:endParaRPr lang="en-GB" sz="2400" b="1"/>
          </a:p>
        </p:txBody>
      </p:sp>
      <p:sp>
        <p:nvSpPr>
          <p:cNvPr id="3" name="TextBox 2"/>
          <p:cNvSpPr txBox="1"/>
          <p:nvPr/>
        </p:nvSpPr>
        <p:spPr>
          <a:xfrm>
            <a:off x="593799" y="1628800"/>
            <a:ext cx="1876238" cy="3970318"/>
          </a:xfrm>
          <a:prstGeom prst="rect">
            <a:avLst/>
          </a:prstGeom>
          <a:noFill/>
        </p:spPr>
        <p:txBody>
          <a:bodyPr wrap="square" rtlCol="0">
            <a:spAutoFit/>
          </a:bodyPr>
          <a:lstStyle/>
          <a:p>
            <a:r>
              <a:rPr lang="en-GB" sz="2800" dirty="0" smtClean="0">
                <a:latin typeface="Vijaya" panose="020B0604020202020204" pitchFamily="34" charset="0"/>
                <a:cs typeface="Vijaya" panose="020B0604020202020204" pitchFamily="34" charset="0"/>
              </a:rPr>
              <a:t>Dear Miss,</a:t>
            </a:r>
          </a:p>
          <a:p>
            <a:endParaRPr lang="en-GB" sz="2800" dirty="0">
              <a:latin typeface="Vijaya" panose="020B0604020202020204" pitchFamily="34" charset="0"/>
              <a:cs typeface="Vijaya" panose="020B0604020202020204" pitchFamily="34" charset="0"/>
            </a:endParaRPr>
          </a:p>
          <a:p>
            <a:r>
              <a:rPr lang="en-GB" sz="2800" dirty="0" smtClean="0">
                <a:latin typeface="Vijaya" panose="020B0604020202020204" pitchFamily="34" charset="0"/>
                <a:cs typeface="Vijaya" panose="020B0604020202020204" pitchFamily="34" charset="0"/>
              </a:rPr>
              <a:t>I just wondered if you could send me…..</a:t>
            </a:r>
            <a:endParaRPr lang="en-GB" sz="2800" dirty="0">
              <a:latin typeface="Vijaya" panose="020B0604020202020204" pitchFamily="34" charset="0"/>
              <a:cs typeface="Vijaya" panose="020B0604020202020204" pitchFamily="34" charset="0"/>
            </a:endParaRPr>
          </a:p>
        </p:txBody>
      </p:sp>
      <p:sp>
        <p:nvSpPr>
          <p:cNvPr id="6" name="TextBox 5"/>
          <p:cNvSpPr txBox="1"/>
          <p:nvPr/>
        </p:nvSpPr>
        <p:spPr>
          <a:xfrm>
            <a:off x="6408204" y="1196752"/>
            <a:ext cx="2088232" cy="3046988"/>
          </a:xfrm>
          <a:prstGeom prst="rect">
            <a:avLst/>
          </a:prstGeom>
          <a:noFill/>
        </p:spPr>
        <p:txBody>
          <a:bodyPr wrap="square" rtlCol="0">
            <a:spAutoFit/>
          </a:bodyPr>
          <a:lstStyle/>
          <a:p>
            <a:r>
              <a:rPr lang="en-GB" sz="3200" dirty="0" smtClean="0">
                <a:latin typeface="Vladimir Script" panose="03050402040407070305" pitchFamily="66" charset="0"/>
              </a:rPr>
              <a:t>Hi Sir,</a:t>
            </a:r>
          </a:p>
          <a:p>
            <a:endParaRPr lang="en-GB" sz="3200" dirty="0">
              <a:latin typeface="Vladimir Script" panose="03050402040407070305" pitchFamily="66" charset="0"/>
            </a:endParaRPr>
          </a:p>
          <a:p>
            <a:r>
              <a:rPr lang="en-GB" sz="3200" dirty="0" smtClean="0">
                <a:latin typeface="Vladimir Script" panose="03050402040407070305" pitchFamily="66" charset="0"/>
              </a:rPr>
              <a:t>Is it possible you can go over the notes……</a:t>
            </a:r>
            <a:endParaRPr lang="en-GB" sz="3200" dirty="0">
              <a:latin typeface="Vladimir Script" panose="03050402040407070305" pitchFamily="66" charset="0"/>
            </a:endParaRPr>
          </a:p>
        </p:txBody>
      </p:sp>
      <p:sp>
        <p:nvSpPr>
          <p:cNvPr id="7" name="TextBox 6"/>
          <p:cNvSpPr txBox="1"/>
          <p:nvPr/>
        </p:nvSpPr>
        <p:spPr>
          <a:xfrm>
            <a:off x="3491880" y="2204864"/>
            <a:ext cx="1944216" cy="1815882"/>
          </a:xfrm>
          <a:prstGeom prst="rect">
            <a:avLst/>
          </a:prstGeom>
          <a:noFill/>
        </p:spPr>
        <p:txBody>
          <a:bodyPr wrap="square" rtlCol="0">
            <a:spAutoFit/>
          </a:bodyPr>
          <a:lstStyle/>
          <a:p>
            <a:r>
              <a:rPr lang="en-GB" sz="2800" dirty="0" smtClean="0">
                <a:latin typeface="Vivaldi" panose="03020602050506090804" pitchFamily="66" charset="0"/>
              </a:rPr>
              <a:t>Hey Miss,</a:t>
            </a:r>
          </a:p>
          <a:p>
            <a:endParaRPr lang="en-GB" sz="2800" dirty="0">
              <a:latin typeface="Vivaldi" panose="03020602050506090804" pitchFamily="66" charset="0"/>
            </a:endParaRPr>
          </a:p>
          <a:p>
            <a:r>
              <a:rPr lang="en-GB" sz="2800" dirty="0" smtClean="0">
                <a:latin typeface="Vivaldi" panose="03020602050506090804" pitchFamily="66" charset="0"/>
              </a:rPr>
              <a:t>I didn’t quite get the…….</a:t>
            </a:r>
            <a:endParaRPr lang="en-GB" sz="2800" dirty="0">
              <a:latin typeface="Vivaldi" panose="03020602050506090804" pitchFamily="66" charset="0"/>
            </a:endParaRPr>
          </a:p>
        </p:txBody>
      </p:sp>
      <p:sp>
        <p:nvSpPr>
          <p:cNvPr id="8" name="TextBox 7"/>
          <p:cNvSpPr txBox="1"/>
          <p:nvPr/>
        </p:nvSpPr>
        <p:spPr>
          <a:xfrm>
            <a:off x="1417944" y="4365104"/>
            <a:ext cx="6030429" cy="2123658"/>
          </a:xfrm>
          <a:prstGeom prst="rect">
            <a:avLst/>
          </a:prstGeom>
          <a:noFill/>
        </p:spPr>
        <p:txBody>
          <a:bodyPr wrap="square" rtlCol="0">
            <a:spAutoFit/>
          </a:bodyPr>
          <a:lstStyle/>
          <a:p>
            <a:pPr algn="ctr"/>
            <a:r>
              <a:rPr lang="en-GB" sz="1400" dirty="0" smtClean="0"/>
              <a:t>This may be a good time to think about your email address!!</a:t>
            </a:r>
          </a:p>
          <a:p>
            <a:pPr algn="ctr"/>
            <a:endParaRPr lang="en-GB" sz="1400" dirty="0"/>
          </a:p>
          <a:p>
            <a:pPr algn="ctr"/>
            <a:r>
              <a:rPr lang="en-GB" sz="2400" dirty="0" smtClean="0">
                <a:hlinkClick r:id="rId6"/>
              </a:rPr>
              <a:t>MrPengTing9xoxo@gmail.com</a:t>
            </a:r>
            <a:endParaRPr lang="en-GB" sz="2400" dirty="0" smtClean="0"/>
          </a:p>
          <a:p>
            <a:pPr algn="ctr"/>
            <a:endParaRPr lang="en-GB" sz="2400" dirty="0" smtClean="0"/>
          </a:p>
          <a:p>
            <a:pPr algn="ctr"/>
            <a:endParaRPr lang="en-GB" sz="1400" dirty="0"/>
          </a:p>
          <a:p>
            <a:pPr algn="ctr"/>
            <a:endParaRPr lang="en-GB" sz="1400" dirty="0" smtClean="0"/>
          </a:p>
          <a:p>
            <a:pPr algn="ctr"/>
            <a:endParaRPr lang="en-GB" sz="1400" dirty="0" smtClean="0"/>
          </a:p>
          <a:p>
            <a:pPr algn="ctr"/>
            <a:endParaRPr lang="en-GB" sz="1400"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5165321"/>
            <a:ext cx="1438682" cy="144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5281421"/>
            <a:ext cx="1210405" cy="121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48264" y="5165321"/>
            <a:ext cx="1944216" cy="1477328"/>
          </a:xfrm>
          <a:prstGeom prst="rect">
            <a:avLst/>
          </a:prstGeom>
          <a:noFill/>
        </p:spPr>
        <p:txBody>
          <a:bodyPr wrap="square" rtlCol="0">
            <a:spAutoFit/>
          </a:bodyPr>
          <a:lstStyle/>
          <a:p>
            <a:r>
              <a:rPr lang="en-GB" dirty="0" smtClean="0"/>
              <a:t>When you arrive you will be given a </a:t>
            </a:r>
            <a:r>
              <a:rPr lang="en-GB" dirty="0" err="1" smtClean="0"/>
              <a:t>Wigston</a:t>
            </a:r>
            <a:r>
              <a:rPr lang="en-GB" dirty="0" smtClean="0"/>
              <a:t> College student  email address.</a:t>
            </a:r>
            <a:endParaRPr lang="en-GB"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6258554"/>
      </p:ext>
    </p:extLst>
  </p:cSld>
  <p:clrMapOvr>
    <a:masterClrMapping/>
  </p:clrMapOvr>
  <mc:AlternateContent xmlns:mc="http://schemas.openxmlformats.org/markup-compatibility/2006" xmlns:p14="http://schemas.microsoft.com/office/powerpoint/2010/main">
    <mc:Choice Requires="p14">
      <p:transition spd="slow" p14:dur="1200" advTm="69222">
        <p14:prism/>
      </p:transition>
    </mc:Choice>
    <mc:Fallback xmlns="">
      <p:transition spd="slow" advTm="69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3639137"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000" b="1"/>
              <a:t>Transition Packs</a:t>
            </a:r>
          </a:p>
        </p:txBody>
      </p:sp>
      <p:pic>
        <p:nvPicPr>
          <p:cNvPr id="3" name="Picture 2"/>
          <p:cNvPicPr>
            <a:picLocks noChangeAspect="1"/>
          </p:cNvPicPr>
          <p:nvPr/>
        </p:nvPicPr>
        <p:blipFill>
          <a:blip r:embed="rId5"/>
          <a:stretch>
            <a:fillRect/>
          </a:stretch>
        </p:blipFill>
        <p:spPr>
          <a:xfrm>
            <a:off x="14400" y="1196752"/>
            <a:ext cx="4917639" cy="3270230"/>
          </a:xfrm>
          <a:prstGeom prst="rect">
            <a:avLst/>
          </a:prstGeom>
        </p:spPr>
      </p:pic>
      <p:pic>
        <p:nvPicPr>
          <p:cNvPr id="4" name="Picture 3"/>
          <p:cNvPicPr>
            <a:picLocks noChangeAspect="1"/>
          </p:cNvPicPr>
          <p:nvPr/>
        </p:nvPicPr>
        <p:blipFill>
          <a:blip r:embed="rId6"/>
          <a:stretch>
            <a:fillRect/>
          </a:stretch>
        </p:blipFill>
        <p:spPr>
          <a:xfrm>
            <a:off x="4207872" y="3593159"/>
            <a:ext cx="4936128" cy="326484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5641329"/>
      </p:ext>
    </p:extLst>
  </p:cSld>
  <p:clrMapOvr>
    <a:masterClrMapping/>
  </p:clrMapOvr>
  <mc:AlternateContent xmlns:mc="http://schemas.openxmlformats.org/markup-compatibility/2006" xmlns:p14="http://schemas.microsoft.com/office/powerpoint/2010/main">
    <mc:Choice Requires="p14">
      <p:transition spd="slow" p14:dur="1200" advTm="68889">
        <p14:prism/>
      </p:transition>
    </mc:Choice>
    <mc:Fallback xmlns="">
      <p:transition spd="slow" advTm="68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9392"/>
            <a:ext cx="9144000" cy="7056784"/>
          </a:xfrm>
          <a:prstGeom prst="rect">
            <a:avLst/>
          </a:prstGeom>
        </p:spPr>
      </p:pic>
      <p:sp>
        <p:nvSpPr>
          <p:cNvPr id="3" name="TextBox 2"/>
          <p:cNvSpPr txBox="1"/>
          <p:nvPr/>
        </p:nvSpPr>
        <p:spPr>
          <a:xfrm rot="20944091">
            <a:off x="1494875" y="2544741"/>
            <a:ext cx="6154249" cy="3046988"/>
          </a:xfrm>
          <a:prstGeom prst="rect">
            <a:avLst/>
          </a:prstGeom>
          <a:noFill/>
        </p:spPr>
        <p:txBody>
          <a:bodyPr wrap="none" rtlCol="0">
            <a:spAutoFit/>
          </a:bodyPr>
          <a:lstStyle/>
          <a:p>
            <a:r>
              <a:rPr lang="en-US" sz="9600" dirty="0">
                <a:solidFill>
                  <a:schemeClr val="accent2">
                    <a:lumMod val="60000"/>
                    <a:lumOff val="40000"/>
                  </a:schemeClr>
                </a:solidFill>
                <a:latin typeface="MV Boli" panose="02000500030200090000" pitchFamily="2" charset="0"/>
                <a:cs typeface="MV Boli" panose="02000500030200090000" pitchFamily="2" charset="0"/>
              </a:rPr>
              <a:t>Good luck,</a:t>
            </a:r>
          </a:p>
          <a:p>
            <a:r>
              <a:rPr lang="en-US" sz="9600" dirty="0">
                <a:solidFill>
                  <a:schemeClr val="accent2">
                    <a:lumMod val="60000"/>
                    <a:lumOff val="40000"/>
                  </a:schemeClr>
                </a:solidFill>
                <a:latin typeface="MV Boli" panose="02000500030200090000" pitchFamily="2" charset="0"/>
                <a:cs typeface="MV Boli" panose="02000500030200090000" pitchFamily="2" charset="0"/>
              </a:rPr>
              <a:t>everyone!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7583604"/>
      </p:ext>
    </p:extLst>
  </p:cSld>
  <p:clrMapOvr>
    <a:masterClrMapping/>
  </p:clrMapOvr>
  <mc:AlternateContent xmlns:mc="http://schemas.openxmlformats.org/markup-compatibility/2006" xmlns:p14="http://schemas.microsoft.com/office/powerpoint/2010/main">
    <mc:Choice Requires="p14">
      <p:transition spd="slow" p14:dur="1200" advTm="31252">
        <p14:prism/>
      </p:transition>
    </mc:Choice>
    <mc:Fallback xmlns="">
      <p:transition spd="slow" advTm="31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400" fill="hold"/>
                                        <p:tgtEl>
                                          <p:spTgt spid="3"/>
                                        </p:tgtEl>
                                        <p:attrNameLst>
                                          <p:attrName>ppt_w</p:attrName>
                                        </p:attrNameLst>
                                      </p:cBhvr>
                                      <p:tavLst>
                                        <p:tav tm="0">
                                          <p:val>
                                            <p:fltVal val="0"/>
                                          </p:val>
                                        </p:tav>
                                        <p:tav tm="100000">
                                          <p:val>
                                            <p:strVal val="#ppt_w"/>
                                          </p:val>
                                        </p:tav>
                                      </p:tavLst>
                                    </p:anim>
                                    <p:anim calcmode="lin" valueType="num">
                                      <p:cBhvr>
                                        <p:cTn id="12" dur="1400" fill="hold"/>
                                        <p:tgtEl>
                                          <p:spTgt spid="3"/>
                                        </p:tgtEl>
                                        <p:attrNameLst>
                                          <p:attrName>ppt_h</p:attrName>
                                        </p:attrNameLst>
                                      </p:cBhvr>
                                      <p:tavLst>
                                        <p:tav tm="0">
                                          <p:val>
                                            <p:fltVal val="0"/>
                                          </p:val>
                                        </p:tav>
                                        <p:tav tm="100000">
                                          <p:val>
                                            <p:strVal val="#ppt_h"/>
                                          </p:val>
                                        </p:tav>
                                      </p:tavLst>
                                    </p:anim>
                                    <p:anim calcmode="lin" valueType="num">
                                      <p:cBhvr>
                                        <p:cTn id="13" dur="1400" fill="hold"/>
                                        <p:tgtEl>
                                          <p:spTgt spid="3"/>
                                        </p:tgtEl>
                                        <p:attrNameLst>
                                          <p:attrName>style.rotation</p:attrName>
                                        </p:attrNameLst>
                                      </p:cBhvr>
                                      <p:tavLst>
                                        <p:tav tm="0">
                                          <p:val>
                                            <p:fltVal val="360"/>
                                          </p:val>
                                        </p:tav>
                                        <p:tav tm="100000">
                                          <p:val>
                                            <p:fltVal val="0"/>
                                          </p:val>
                                        </p:tav>
                                      </p:tavLst>
                                    </p:anim>
                                    <p:animEffect transition="in" filter="fade">
                                      <p:cBhvr>
                                        <p:cTn id="14"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323528" y="332656"/>
            <a:ext cx="3024336" cy="2520280"/>
          </a:xfrm>
          <a:prstGeom prst="rect">
            <a:avLst/>
          </a:prstGeom>
        </p:spPr>
      </p:pic>
      <p:sp>
        <p:nvSpPr>
          <p:cNvPr id="5" name="Left Arrow 4"/>
          <p:cNvSpPr/>
          <p:nvPr/>
        </p:nvSpPr>
        <p:spPr>
          <a:xfrm>
            <a:off x="3131840" y="332656"/>
            <a:ext cx="3672408" cy="122413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hrone_of_lies_elf.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2996952"/>
            <a:ext cx="6350000" cy="3568700"/>
          </a:xfrm>
          <a:prstGeom prst="rect">
            <a:avLst/>
          </a:prstGeom>
        </p:spPr>
      </p:pic>
      <p:sp>
        <p:nvSpPr>
          <p:cNvPr id="3" name="Rounded Rectangle 2"/>
          <p:cNvSpPr/>
          <p:nvPr/>
        </p:nvSpPr>
        <p:spPr>
          <a:xfrm>
            <a:off x="179512" y="2852936"/>
            <a:ext cx="8784976" cy="40050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26857580"/>
      </p:ext>
    </p:extLst>
  </p:cSld>
  <p:clrMapOvr>
    <a:masterClrMapping/>
  </p:clrMapOvr>
  <mc:AlternateContent xmlns:mc="http://schemas.openxmlformats.org/markup-compatibility/2006" xmlns:p14="http://schemas.microsoft.com/office/powerpoint/2010/main">
    <mc:Choice Requires="p14">
      <p:transition spd="slow" p14:dur="1200" advTm="16562">
        <p14:prism/>
      </p:transition>
    </mc:Choice>
    <mc:Fallback xmlns="">
      <p:transition spd="slow" advTm="16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8" fill="hold" display="0">
                  <p:stCondLst>
                    <p:cond delay="indefinite"/>
                  </p:stCondLst>
                  <p:endCondLst>
                    <p:cond evt="onStopAudio" delay="0">
                      <p:tgtEl>
                        <p:sldTgt/>
                      </p:tgtEl>
                    </p:cond>
                  </p:endCondLst>
                </p:cTn>
                <p:tgtEl>
                  <p:spTgt spid="7"/>
                </p:tgtEl>
              </p:cMediaNode>
            </p:audio>
          </p:childTnLst>
        </p:cTn>
      </p:par>
    </p:tnLst>
    <p:bldLst>
      <p:bldP spid="5"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59832" y="5085184"/>
            <a:ext cx="2391796" cy="8162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059832" y="4005064"/>
            <a:ext cx="3831956" cy="8162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069380" y="2809157"/>
            <a:ext cx="5344642" cy="8162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blog.innotas.com/wp-content/uploads/2014/06/Time-Tracki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32656"/>
            <a:ext cx="4762500" cy="2476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3782" y="2817249"/>
            <a:ext cx="2160913" cy="707886"/>
          </a:xfrm>
          <a:prstGeom prst="rect">
            <a:avLst/>
          </a:prstGeom>
          <a:noFill/>
        </p:spPr>
        <p:txBody>
          <a:bodyPr wrap="none" rtlCol="0">
            <a:spAutoFit/>
          </a:bodyPr>
          <a:lstStyle/>
          <a:p>
            <a:r>
              <a:rPr lang="en-GB" sz="4000" b="1" dirty="0" smtClean="0">
                <a:effectLst>
                  <a:outerShdw blurRad="38100" dist="38100" dir="2700000" algn="tl">
                    <a:srgbClr val="000000">
                      <a:alpha val="43137"/>
                    </a:srgbClr>
                  </a:outerShdw>
                </a:effectLst>
              </a:rPr>
              <a:t>16 weeks</a:t>
            </a:r>
            <a:endParaRPr lang="en-GB" sz="4000" b="1" dirty="0">
              <a:effectLst>
                <a:outerShdw blurRad="38100" dist="38100" dir="2700000" algn="tl">
                  <a:srgbClr val="000000">
                    <a:alpha val="43137"/>
                  </a:srgbClr>
                </a:outerShdw>
              </a:effectLst>
            </a:endParaRPr>
          </a:p>
        </p:txBody>
      </p:sp>
      <p:sp>
        <p:nvSpPr>
          <p:cNvPr id="4" name="TextBox 3"/>
          <p:cNvSpPr txBox="1"/>
          <p:nvPr/>
        </p:nvSpPr>
        <p:spPr>
          <a:xfrm>
            <a:off x="3131840" y="4005064"/>
            <a:ext cx="2160913" cy="707886"/>
          </a:xfrm>
          <a:prstGeom prst="rect">
            <a:avLst/>
          </a:prstGeom>
          <a:noFill/>
        </p:spPr>
        <p:txBody>
          <a:bodyPr wrap="none" rtlCol="0">
            <a:spAutoFit/>
          </a:bodyPr>
          <a:lstStyle/>
          <a:p>
            <a:r>
              <a:rPr lang="en-GB" sz="4000" b="1" dirty="0" smtClean="0">
                <a:effectLst>
                  <a:outerShdw blurRad="38100" dist="38100" dir="2700000" algn="tl">
                    <a:srgbClr val="000000">
                      <a:alpha val="43137"/>
                    </a:srgbClr>
                  </a:outerShdw>
                </a:effectLst>
              </a:rPr>
              <a:t>10 weeks</a:t>
            </a:r>
            <a:endParaRPr lang="en-GB" sz="4000" b="1" dirty="0">
              <a:effectLst>
                <a:outerShdw blurRad="38100" dist="38100" dir="2700000" algn="tl">
                  <a:srgbClr val="000000">
                    <a:alpha val="43137"/>
                  </a:srgbClr>
                </a:outerShdw>
              </a:effectLst>
            </a:endParaRPr>
          </a:p>
        </p:txBody>
      </p:sp>
      <p:sp>
        <p:nvSpPr>
          <p:cNvPr id="5" name="TextBox 4"/>
          <p:cNvSpPr txBox="1"/>
          <p:nvPr/>
        </p:nvSpPr>
        <p:spPr>
          <a:xfrm>
            <a:off x="3203848" y="5157192"/>
            <a:ext cx="1901226" cy="707886"/>
          </a:xfrm>
          <a:prstGeom prst="rect">
            <a:avLst/>
          </a:prstGeom>
          <a:noFill/>
        </p:spPr>
        <p:txBody>
          <a:bodyPr wrap="none" rtlCol="0">
            <a:spAutoFit/>
          </a:bodyPr>
          <a:lstStyle/>
          <a:p>
            <a:r>
              <a:rPr lang="en-GB" sz="4000" b="1" dirty="0">
                <a:effectLst>
                  <a:outerShdw blurRad="38100" dist="38100" dir="2700000" algn="tl">
                    <a:srgbClr val="000000">
                      <a:alpha val="43137"/>
                    </a:srgbClr>
                  </a:outerShdw>
                </a:effectLst>
              </a:rPr>
              <a:t>6</a:t>
            </a:r>
            <a:r>
              <a:rPr lang="en-GB" sz="4000" b="1" dirty="0" smtClean="0">
                <a:effectLst>
                  <a:outerShdw blurRad="38100" dist="38100" dir="2700000" algn="tl">
                    <a:srgbClr val="000000">
                      <a:alpha val="43137"/>
                    </a:srgbClr>
                  </a:outerShdw>
                </a:effectLst>
              </a:rPr>
              <a:t> weeks</a:t>
            </a:r>
            <a:endParaRPr lang="en-GB" sz="4000" b="1" dirty="0">
              <a:effectLst>
                <a:outerShdw blurRad="38100" dist="38100" dir="2700000" algn="tl">
                  <a:srgbClr val="000000">
                    <a:alpha val="43137"/>
                  </a:srgbClr>
                </a:outerShdw>
              </a:effectLst>
            </a:endParaRPr>
          </a:p>
        </p:txBody>
      </p:sp>
      <p:cxnSp>
        <p:nvCxnSpPr>
          <p:cNvPr id="9" name="Straight Connector 8"/>
          <p:cNvCxnSpPr/>
          <p:nvPr/>
        </p:nvCxnSpPr>
        <p:spPr>
          <a:xfrm>
            <a:off x="179512" y="3789040"/>
            <a:ext cx="8712968" cy="0"/>
          </a:xfrm>
          <a:prstGeom prst="line">
            <a:avLst/>
          </a:prstGeom>
          <a:ln w="76200" cmpd="sng">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20760786"/>
      </p:ext>
    </p:extLst>
  </p:cSld>
  <p:clrMapOvr>
    <a:masterClrMapping/>
  </p:clrMapOvr>
  <mc:AlternateContent xmlns:mc="http://schemas.openxmlformats.org/markup-compatibility/2006" xmlns:p14="http://schemas.microsoft.com/office/powerpoint/2010/main">
    <mc:Choice Requires="p14">
      <p:transition spd="slow" p14:dur="1200" advTm="49355">
        <p14:prism/>
      </p:transition>
    </mc:Choice>
    <mc:Fallback xmlns="">
      <p:transition spd="slow" advTm="49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63888" y="4365104"/>
            <a:ext cx="936104"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48064" y="2204864"/>
            <a:ext cx="936104" cy="36724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876256" y="404664"/>
            <a:ext cx="936104" cy="54726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915816" y="6165304"/>
            <a:ext cx="59046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771800" y="332656"/>
            <a:ext cx="72008" cy="5832648"/>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6"/>
          <a:stretch>
            <a:fillRect/>
          </a:stretch>
        </p:blipFill>
        <p:spPr>
          <a:xfrm>
            <a:off x="755576" y="4509120"/>
            <a:ext cx="1728192" cy="1640432"/>
          </a:xfrm>
          <a:prstGeom prst="rect">
            <a:avLst/>
          </a:prstGeom>
        </p:spPr>
      </p:pic>
      <p:pic>
        <p:nvPicPr>
          <p:cNvPr id="15" name="Picture 14"/>
          <p:cNvPicPr>
            <a:picLocks noChangeAspect="1"/>
          </p:cNvPicPr>
          <p:nvPr/>
        </p:nvPicPr>
        <p:blipFill>
          <a:blip r:embed="rId7"/>
          <a:stretch>
            <a:fillRect/>
          </a:stretch>
        </p:blipFill>
        <p:spPr>
          <a:xfrm>
            <a:off x="179512" y="-99392"/>
            <a:ext cx="2372991" cy="208823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571" y="2335064"/>
            <a:ext cx="2590225" cy="1722584"/>
          </a:xfrm>
          <a:prstGeom prst="rect">
            <a:avLst/>
          </a:prstGeom>
        </p:spPr>
      </p:pic>
      <p:sp>
        <p:nvSpPr>
          <p:cNvPr id="16" name="TextBox 15"/>
          <p:cNvSpPr txBox="1"/>
          <p:nvPr/>
        </p:nvSpPr>
        <p:spPr>
          <a:xfrm rot="16200000">
            <a:off x="6785203" y="783750"/>
            <a:ext cx="1178027" cy="707886"/>
          </a:xfrm>
          <a:prstGeom prst="rect">
            <a:avLst/>
          </a:prstGeom>
          <a:noFill/>
        </p:spPr>
        <p:txBody>
          <a:bodyPr wrap="none" rtlCol="0">
            <a:spAutoFit/>
          </a:bodyPr>
          <a:lstStyle/>
          <a:p>
            <a:r>
              <a:rPr lang="en-US" sz="4000" b="1">
                <a:solidFill>
                  <a:schemeClr val="bg1"/>
                </a:solidFill>
              </a:rPr>
              <a:t>Nov</a:t>
            </a:r>
            <a:r>
              <a:rPr lang="en-US" sz="4000" b="1"/>
              <a:t>.</a:t>
            </a:r>
          </a:p>
        </p:txBody>
      </p:sp>
      <p:sp>
        <p:nvSpPr>
          <p:cNvPr id="17" name="TextBox 16"/>
          <p:cNvSpPr txBox="1"/>
          <p:nvPr/>
        </p:nvSpPr>
        <p:spPr>
          <a:xfrm rot="16200000">
            <a:off x="3352110" y="4792906"/>
            <a:ext cx="1275459" cy="707886"/>
          </a:xfrm>
          <a:prstGeom prst="rect">
            <a:avLst/>
          </a:prstGeom>
          <a:noFill/>
        </p:spPr>
        <p:txBody>
          <a:bodyPr wrap="none" rtlCol="0">
            <a:spAutoFit/>
          </a:bodyPr>
          <a:lstStyle/>
          <a:p>
            <a:r>
              <a:rPr lang="en-US" sz="4000" b="1">
                <a:solidFill>
                  <a:schemeClr val="bg1"/>
                </a:solidFill>
              </a:rPr>
              <a:t>Sept</a:t>
            </a:r>
            <a:r>
              <a:rPr lang="en-US" sz="4000" b="1"/>
              <a:t>.</a:t>
            </a:r>
          </a:p>
        </p:txBody>
      </p:sp>
      <p:sp>
        <p:nvSpPr>
          <p:cNvPr id="18" name="TextBox 17"/>
          <p:cNvSpPr txBox="1"/>
          <p:nvPr/>
        </p:nvSpPr>
        <p:spPr>
          <a:xfrm rot="16200000">
            <a:off x="5115494" y="2583950"/>
            <a:ext cx="1061058" cy="707886"/>
          </a:xfrm>
          <a:prstGeom prst="rect">
            <a:avLst/>
          </a:prstGeom>
          <a:noFill/>
        </p:spPr>
        <p:txBody>
          <a:bodyPr wrap="none" rtlCol="0">
            <a:spAutoFit/>
          </a:bodyPr>
          <a:lstStyle/>
          <a:p>
            <a:r>
              <a:rPr lang="en-US" sz="4000" b="1">
                <a:solidFill>
                  <a:schemeClr val="bg1"/>
                </a:solidFill>
              </a:rPr>
              <a:t>Oct</a:t>
            </a:r>
            <a:r>
              <a:rPr lang="en-US" sz="4000" b="1"/>
              <a:t>.</a:t>
            </a:r>
          </a:p>
        </p:txBody>
      </p:sp>
      <p:sp>
        <p:nvSpPr>
          <p:cNvPr id="2" name="Left Arrow 1"/>
          <p:cNvSpPr/>
          <p:nvPr/>
        </p:nvSpPr>
        <p:spPr>
          <a:xfrm>
            <a:off x="2339752" y="4797152"/>
            <a:ext cx="978408" cy="484632"/>
          </a:xfrm>
          <a:prstGeom prst="lef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a:off x="2699792" y="2852936"/>
            <a:ext cx="2304256" cy="484632"/>
          </a:xfrm>
          <a:prstGeom prst="lef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a:off x="2627784" y="764704"/>
            <a:ext cx="3960440" cy="484632"/>
          </a:xfrm>
          <a:prstGeom prst="lef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06329136"/>
      </p:ext>
    </p:extLst>
  </p:cSld>
  <p:clrMapOvr>
    <a:masterClrMapping/>
  </p:clrMapOvr>
  <mc:AlternateContent xmlns:mc="http://schemas.openxmlformats.org/markup-compatibility/2006" xmlns:p14="http://schemas.microsoft.com/office/powerpoint/2010/main">
    <mc:Choice Requires="p14">
      <p:transition spd="slow" p14:dur="1200" advTm="30367">
        <p14:prism/>
      </p:transition>
    </mc:Choice>
    <mc:Fallback xmlns="">
      <p:transition spd="slow" advTm="30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404664"/>
            <a:ext cx="7632848" cy="5573191"/>
          </a:xfrm>
          <a:prstGeom prst="rect">
            <a:avLst/>
          </a:prstGeom>
        </p:spPr>
      </p:pic>
      <p:sp>
        <p:nvSpPr>
          <p:cNvPr id="5" name="Rounded Rectangle 4"/>
          <p:cNvSpPr/>
          <p:nvPr/>
        </p:nvSpPr>
        <p:spPr>
          <a:xfrm>
            <a:off x="2627784" y="1124744"/>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092280" y="2996952"/>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4148664" y="2996952"/>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5580112" y="2102673"/>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092280" y="1178398"/>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640036" y="4941168"/>
            <a:ext cx="1224136"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771800" y="1268760"/>
            <a:ext cx="936104" cy="646331"/>
          </a:xfrm>
          <a:prstGeom prst="rect">
            <a:avLst/>
          </a:prstGeom>
          <a:noFill/>
        </p:spPr>
        <p:txBody>
          <a:bodyPr wrap="square" rtlCol="0">
            <a:spAutoFit/>
          </a:bodyPr>
          <a:lstStyle/>
          <a:p>
            <a:r>
              <a:rPr lang="en-GB" dirty="0" smtClean="0"/>
              <a:t>Private</a:t>
            </a:r>
          </a:p>
          <a:p>
            <a:r>
              <a:rPr lang="en-GB" dirty="0" smtClean="0"/>
              <a:t>Study</a:t>
            </a:r>
            <a:endParaRPr lang="en-GB" dirty="0"/>
          </a:p>
        </p:txBody>
      </p:sp>
      <p:sp>
        <p:nvSpPr>
          <p:cNvPr id="3" name="TextBox 2"/>
          <p:cNvSpPr txBox="1"/>
          <p:nvPr/>
        </p:nvSpPr>
        <p:spPr>
          <a:xfrm>
            <a:off x="5640036" y="2204864"/>
            <a:ext cx="1092204" cy="646331"/>
          </a:xfrm>
          <a:prstGeom prst="rect">
            <a:avLst/>
          </a:prstGeom>
          <a:noFill/>
        </p:spPr>
        <p:txBody>
          <a:bodyPr wrap="square" rtlCol="0">
            <a:spAutoFit/>
          </a:bodyPr>
          <a:lstStyle/>
          <a:p>
            <a:r>
              <a:rPr lang="en-GB" dirty="0" smtClean="0"/>
              <a:t>Private Study</a:t>
            </a:r>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6920612"/>
      </p:ext>
    </p:extLst>
  </p:cSld>
  <p:clrMapOvr>
    <a:masterClrMapping/>
  </p:clrMapOvr>
  <mc:AlternateContent xmlns:mc="http://schemas.openxmlformats.org/markup-compatibility/2006" xmlns:p14="http://schemas.microsoft.com/office/powerpoint/2010/main">
    <mc:Choice Requires="p14">
      <p:transition spd="slow" p14:dur="1200" advTm="22380">
        <p14:prism/>
      </p:transition>
    </mc:Choice>
    <mc:Fallback xmlns="">
      <p:transition spd="slow" advTm="22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260648"/>
            <a:ext cx="3846166" cy="3888432"/>
          </a:xfrm>
          <a:prstGeom prst="rect">
            <a:avLst/>
          </a:prstGeom>
        </p:spPr>
      </p:pic>
      <p:sp>
        <p:nvSpPr>
          <p:cNvPr id="3" name="Oval 2"/>
          <p:cNvSpPr/>
          <p:nvPr/>
        </p:nvSpPr>
        <p:spPr>
          <a:xfrm>
            <a:off x="1331640" y="908720"/>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635896" y="2204864"/>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123728" y="2276872"/>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843808" y="3573016"/>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915816" y="1628800"/>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635896" y="908720"/>
            <a:ext cx="360040" cy="28803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Callout 8"/>
          <p:cNvSpPr/>
          <p:nvPr/>
        </p:nvSpPr>
        <p:spPr>
          <a:xfrm>
            <a:off x="4427984" y="620688"/>
            <a:ext cx="4032448" cy="1656184"/>
          </a:xfrm>
          <a:prstGeom prst="wedgeEllipseCallout">
            <a:avLst>
              <a:gd name="adj1" fmla="val -57219"/>
              <a:gd name="adj2" fmla="val 4588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p:cNvSpPr txBox="1"/>
          <p:nvPr/>
        </p:nvSpPr>
        <p:spPr>
          <a:xfrm>
            <a:off x="4860032" y="908720"/>
            <a:ext cx="3362419" cy="1077218"/>
          </a:xfrm>
          <a:prstGeom prst="rect">
            <a:avLst/>
          </a:prstGeom>
          <a:noFill/>
        </p:spPr>
        <p:txBody>
          <a:bodyPr wrap="none" rtlCol="0">
            <a:spAutoFit/>
          </a:bodyPr>
          <a:lstStyle/>
          <a:p>
            <a:r>
              <a:rPr lang="en-US" sz="3200"/>
              <a:t>I believe they’re</a:t>
            </a:r>
          </a:p>
          <a:p>
            <a:r>
              <a:rPr lang="en-US" sz="3200"/>
              <a:t>called </a:t>
            </a:r>
            <a:r>
              <a:rPr lang="en-US" sz="3200" b="1"/>
              <a:t>‘frees</a:t>
            </a:r>
            <a:r>
              <a:rPr lang="en-US" sz="3200"/>
              <a:t>’, Miss.</a:t>
            </a:r>
          </a:p>
        </p:txBody>
      </p:sp>
      <p:pic>
        <p:nvPicPr>
          <p:cNvPr id="11" name="Picture 10"/>
          <p:cNvPicPr>
            <a:picLocks noChangeAspect="1"/>
          </p:cNvPicPr>
          <p:nvPr/>
        </p:nvPicPr>
        <p:blipFill>
          <a:blip r:embed="rId6"/>
          <a:stretch>
            <a:fillRect/>
          </a:stretch>
        </p:blipFill>
        <p:spPr>
          <a:xfrm>
            <a:off x="251520" y="0"/>
            <a:ext cx="8513805" cy="6858000"/>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55040281"/>
      </p:ext>
    </p:extLst>
  </p:cSld>
  <p:clrMapOvr>
    <a:masterClrMapping/>
  </p:clrMapOvr>
  <mc:AlternateContent xmlns:mc="http://schemas.openxmlformats.org/markup-compatibility/2006" xmlns:p14="http://schemas.microsoft.com/office/powerpoint/2010/main">
    <mc:Choice Requires="p14">
      <p:transition spd="slow" p14:dur="1200" advTm="41780">
        <p14:prism/>
      </p:transition>
    </mc:Choice>
    <mc:Fallback xmlns="">
      <p:transition spd="slow" advTm="41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499992" y="260648"/>
            <a:ext cx="0" cy="5760640"/>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259632" y="3068960"/>
            <a:ext cx="6408712" cy="0"/>
          </a:xfrm>
          <a:prstGeom prst="line">
            <a:avLst/>
          </a:prstGeom>
          <a:ln>
            <a:solidFill>
              <a:srgbClr val="4C99FF"/>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stretch>
            <a:fillRect/>
          </a:stretch>
        </p:blipFill>
        <p:spPr>
          <a:xfrm>
            <a:off x="899592" y="332656"/>
            <a:ext cx="3096344" cy="2322258"/>
          </a:xfrm>
          <a:prstGeom prst="rect">
            <a:avLst/>
          </a:prstGeom>
        </p:spPr>
      </p:pic>
      <p:sp>
        <p:nvSpPr>
          <p:cNvPr id="8" name="TextBox 7"/>
          <p:cNvSpPr txBox="1"/>
          <p:nvPr/>
        </p:nvSpPr>
        <p:spPr>
          <a:xfrm>
            <a:off x="5364088" y="548680"/>
            <a:ext cx="1698001" cy="193899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4000" b="1"/>
              <a:t>Private</a:t>
            </a:r>
          </a:p>
          <a:p>
            <a:pPr algn="ctr"/>
            <a:r>
              <a:rPr lang="en-US" sz="4000" b="1"/>
              <a:t>Study</a:t>
            </a:r>
          </a:p>
          <a:p>
            <a:pPr algn="ctr"/>
            <a:r>
              <a:rPr lang="en-US" sz="4000" b="1"/>
              <a:t>Area</a:t>
            </a:r>
          </a:p>
        </p:txBody>
      </p:sp>
      <p:sp>
        <p:nvSpPr>
          <p:cNvPr id="9" name="TextBox 8"/>
          <p:cNvSpPr txBox="1"/>
          <p:nvPr/>
        </p:nvSpPr>
        <p:spPr>
          <a:xfrm>
            <a:off x="899592" y="3861048"/>
            <a:ext cx="3096344" cy="132343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4000" b="1"/>
              <a:t>Common</a:t>
            </a:r>
          </a:p>
          <a:p>
            <a:pPr algn="ctr"/>
            <a:r>
              <a:rPr lang="en-US" sz="4000" b="1"/>
              <a:t>Room</a:t>
            </a:r>
          </a:p>
        </p:txBody>
      </p:sp>
      <p:pic>
        <p:nvPicPr>
          <p:cNvPr id="10" name="Picture 9"/>
          <p:cNvPicPr>
            <a:picLocks noChangeAspect="1"/>
          </p:cNvPicPr>
          <p:nvPr/>
        </p:nvPicPr>
        <p:blipFill>
          <a:blip r:embed="rId6"/>
          <a:stretch>
            <a:fillRect/>
          </a:stretch>
        </p:blipFill>
        <p:spPr>
          <a:xfrm>
            <a:off x="5076056" y="3429000"/>
            <a:ext cx="2448272" cy="24482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3976435"/>
      </p:ext>
    </p:extLst>
  </p:cSld>
  <p:clrMapOvr>
    <a:masterClrMapping/>
  </p:clrMapOvr>
  <mc:AlternateContent xmlns:mc="http://schemas.openxmlformats.org/markup-compatibility/2006" xmlns:p14="http://schemas.microsoft.com/office/powerpoint/2010/main">
    <mc:Choice Requires="p14">
      <p:transition spd="slow" p14:dur="1200" advTm="79587">
        <p14:prism/>
      </p:transition>
    </mc:Choice>
    <mc:Fallback xmlns="">
      <p:transition spd="slow" advTm="79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31521"/>
            <a:ext cx="8820473"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4000" b="1" smtClean="0"/>
              <a:t>Big Picture Planning</a:t>
            </a:r>
            <a:endParaRPr lang="en-GB" sz="2400" b="1"/>
          </a:p>
        </p:txBody>
      </p:sp>
      <p:pic>
        <p:nvPicPr>
          <p:cNvPr id="3074" name="Picture 2" descr="https://encrypted-tbn1.gstatic.com/images?q=tbn:ANd9GcSnhTghnSZIAW0s2oLyrq7YX1rLNjhP0rx-07kaG9A41XEeSCYd:www.projecteve.com/wp-content/uploads/2013/10/Blank-signposts-452x2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1799238"/>
            <a:ext cx="5990031"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48264" y="1367770"/>
            <a:ext cx="1272464" cy="954107"/>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College</a:t>
            </a:r>
          </a:p>
          <a:p>
            <a:r>
              <a:rPr lang="en-GB" sz="2800" b="1" smtClean="0">
                <a:effectLst>
                  <a:outerShdw blurRad="38100" dist="38100" dir="2700000" algn="tl">
                    <a:srgbClr val="000000">
                      <a:alpha val="43137"/>
                    </a:srgbClr>
                  </a:outerShdw>
                </a:effectLst>
              </a:rPr>
              <a:t>course</a:t>
            </a:r>
            <a:endParaRPr lang="en-GB" sz="2800" b="1">
              <a:effectLst>
                <a:outerShdw blurRad="38100" dist="38100" dir="2700000" algn="tl">
                  <a:srgbClr val="000000">
                    <a:alpha val="43137"/>
                  </a:srgbClr>
                </a:outerShdw>
              </a:effectLst>
            </a:endParaRPr>
          </a:p>
        </p:txBody>
      </p:sp>
      <p:sp>
        <p:nvSpPr>
          <p:cNvPr id="7" name="TextBox 6"/>
          <p:cNvSpPr txBox="1"/>
          <p:nvPr/>
        </p:nvSpPr>
        <p:spPr>
          <a:xfrm>
            <a:off x="539552" y="1386686"/>
            <a:ext cx="688009"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Job</a:t>
            </a:r>
            <a:endParaRPr lang="en-GB" sz="2800" b="1">
              <a:effectLst>
                <a:outerShdw blurRad="38100" dist="38100" dir="2700000" algn="tl">
                  <a:srgbClr val="000000">
                    <a:alpha val="43137"/>
                  </a:srgbClr>
                </a:outerShdw>
              </a:effectLst>
            </a:endParaRPr>
          </a:p>
        </p:txBody>
      </p:sp>
      <p:sp>
        <p:nvSpPr>
          <p:cNvPr id="8" name="TextBox 7"/>
          <p:cNvSpPr txBox="1"/>
          <p:nvPr/>
        </p:nvSpPr>
        <p:spPr>
          <a:xfrm>
            <a:off x="287495" y="2349445"/>
            <a:ext cx="1636025" cy="954107"/>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Choir/</a:t>
            </a:r>
          </a:p>
          <a:p>
            <a:r>
              <a:rPr lang="en-GB" sz="2800" b="1" smtClean="0">
                <a:effectLst>
                  <a:outerShdw blurRad="38100" dist="38100" dir="2700000" algn="tl">
                    <a:srgbClr val="000000">
                      <a:alpha val="43137"/>
                    </a:srgbClr>
                  </a:outerShdw>
                </a:effectLst>
              </a:rPr>
              <a:t>Orchestra</a:t>
            </a:r>
            <a:endParaRPr lang="en-GB" sz="2800" b="1">
              <a:effectLst>
                <a:outerShdw blurRad="38100" dist="38100" dir="2700000" algn="tl">
                  <a:srgbClr val="000000">
                    <a:alpha val="43137"/>
                  </a:srgbClr>
                </a:outerShdw>
              </a:effectLst>
            </a:endParaRPr>
          </a:p>
        </p:txBody>
      </p:sp>
      <p:sp>
        <p:nvSpPr>
          <p:cNvPr id="9" name="TextBox 8"/>
          <p:cNvSpPr txBox="1"/>
          <p:nvPr/>
        </p:nvSpPr>
        <p:spPr>
          <a:xfrm>
            <a:off x="2339752" y="5373216"/>
            <a:ext cx="1826590"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College</a:t>
            </a:r>
          </a:p>
          <a:p>
            <a:r>
              <a:rPr lang="en-GB" sz="2800" b="1" smtClean="0">
                <a:effectLst>
                  <a:outerShdw blurRad="38100" dist="38100" dir="2700000" algn="tl">
                    <a:srgbClr val="000000">
                      <a:alpha val="43137"/>
                    </a:srgbClr>
                  </a:outerShdw>
                </a:effectLst>
              </a:rPr>
              <a:t>production</a:t>
            </a:r>
            <a:endParaRPr lang="en-GB" sz="2800" b="1">
              <a:effectLst>
                <a:outerShdw blurRad="38100" dist="38100" dir="2700000" algn="tl">
                  <a:srgbClr val="000000">
                    <a:alpha val="43137"/>
                  </a:srgbClr>
                </a:outerShdw>
              </a:effectLst>
            </a:endParaRPr>
          </a:p>
        </p:txBody>
      </p:sp>
      <p:sp>
        <p:nvSpPr>
          <p:cNvPr id="10" name="TextBox 9"/>
          <p:cNvSpPr txBox="1"/>
          <p:nvPr/>
        </p:nvSpPr>
        <p:spPr>
          <a:xfrm>
            <a:off x="6618895" y="3023954"/>
            <a:ext cx="2181238"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6</a:t>
            </a:r>
            <a:r>
              <a:rPr lang="en-GB" sz="2800" b="1" baseline="30000" smtClean="0">
                <a:effectLst>
                  <a:outerShdw blurRad="38100" dist="38100" dir="2700000" algn="tl">
                    <a:srgbClr val="000000">
                      <a:alpha val="43137"/>
                    </a:srgbClr>
                  </a:outerShdw>
                </a:effectLst>
              </a:rPr>
              <a:t>th</a:t>
            </a:r>
            <a:r>
              <a:rPr lang="en-GB" sz="2800" b="1" smtClean="0">
                <a:effectLst>
                  <a:outerShdw blurRad="38100" dist="38100" dir="2700000" algn="tl">
                    <a:srgbClr val="000000">
                      <a:alpha val="43137"/>
                    </a:srgbClr>
                  </a:outerShdw>
                </a:effectLst>
              </a:rPr>
              <a:t> Form</a:t>
            </a:r>
          </a:p>
          <a:p>
            <a:r>
              <a:rPr lang="en-GB" sz="2800" b="1" smtClean="0">
                <a:effectLst>
                  <a:outerShdw blurRad="38100" dist="38100" dir="2700000" algn="tl">
                    <a:srgbClr val="000000">
                      <a:alpha val="43137"/>
                    </a:srgbClr>
                  </a:outerShdw>
                </a:effectLst>
              </a:rPr>
              <a:t>Management</a:t>
            </a:r>
            <a:endParaRPr lang="en-GB" sz="2800" b="1">
              <a:effectLst>
                <a:outerShdw blurRad="38100" dist="38100" dir="2700000" algn="tl">
                  <a:srgbClr val="000000">
                    <a:alpha val="43137"/>
                  </a:srgbClr>
                </a:outerShdw>
              </a:effectLst>
            </a:endParaRPr>
          </a:p>
        </p:txBody>
      </p:sp>
      <p:sp>
        <p:nvSpPr>
          <p:cNvPr id="11" name="TextBox 10"/>
          <p:cNvSpPr txBox="1"/>
          <p:nvPr/>
        </p:nvSpPr>
        <p:spPr>
          <a:xfrm>
            <a:off x="6596375" y="4892588"/>
            <a:ext cx="2180020"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Charity event</a:t>
            </a:r>
            <a:endParaRPr lang="en-GB" sz="2800" b="1">
              <a:effectLst>
                <a:outerShdw blurRad="38100" dist="38100" dir="2700000" algn="tl">
                  <a:srgbClr val="000000">
                    <a:alpha val="43137"/>
                  </a:srgbClr>
                </a:outerShdw>
              </a:effectLst>
            </a:endParaRPr>
          </a:p>
        </p:txBody>
      </p:sp>
      <p:sp>
        <p:nvSpPr>
          <p:cNvPr id="12" name="TextBox 11"/>
          <p:cNvSpPr txBox="1"/>
          <p:nvPr/>
        </p:nvSpPr>
        <p:spPr>
          <a:xfrm>
            <a:off x="5076056" y="5883145"/>
            <a:ext cx="1192121"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sz="2800" b="1" smtClean="0">
                <a:effectLst>
                  <a:outerShdw blurRad="38100" dist="38100" dir="2700000" algn="tl">
                    <a:srgbClr val="000000">
                      <a:alpha val="43137"/>
                    </a:srgbClr>
                  </a:outerShdw>
                </a:effectLst>
              </a:rPr>
              <a:t>Cadets</a:t>
            </a:r>
            <a:endParaRPr lang="en-GB" sz="2800" b="1">
              <a:effectLst>
                <a:outerShdw blurRad="38100" dist="38100" dir="2700000" algn="tl">
                  <a:srgbClr val="000000">
                    <a:alpha val="43137"/>
                  </a:srgbClr>
                </a:outerShdw>
              </a:effectLst>
            </a:endParaRPr>
          </a:p>
        </p:txBody>
      </p:sp>
      <p:sp>
        <p:nvSpPr>
          <p:cNvPr id="13" name="TextBox 12"/>
          <p:cNvSpPr txBox="1"/>
          <p:nvPr/>
        </p:nvSpPr>
        <p:spPr>
          <a:xfrm>
            <a:off x="792409" y="5111606"/>
            <a:ext cx="870303"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Gym</a:t>
            </a:r>
            <a:endParaRPr lang="en-GB" sz="2800" b="1">
              <a:effectLst>
                <a:outerShdw blurRad="38100" dist="38100" dir="2700000" algn="tl">
                  <a:srgbClr val="000000">
                    <a:alpha val="43137"/>
                  </a:srgbClr>
                </a:outerShdw>
              </a:effectLst>
            </a:endParaRPr>
          </a:p>
        </p:txBody>
      </p:sp>
      <p:sp>
        <p:nvSpPr>
          <p:cNvPr id="14" name="TextBox 13"/>
          <p:cNvSpPr txBox="1"/>
          <p:nvPr/>
        </p:nvSpPr>
        <p:spPr>
          <a:xfrm>
            <a:off x="2195736" y="1154496"/>
            <a:ext cx="1648208"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Going out</a:t>
            </a:r>
            <a:endParaRPr lang="en-GB" sz="2800" b="1">
              <a:effectLst>
                <a:outerShdw blurRad="38100" dist="38100" dir="2700000" algn="tl">
                  <a:srgbClr val="000000">
                    <a:alpha val="43137"/>
                  </a:srgbClr>
                </a:outerShdw>
              </a:effectLst>
            </a:endParaRPr>
          </a:p>
        </p:txBody>
      </p:sp>
      <p:sp>
        <p:nvSpPr>
          <p:cNvPr id="15" name="TextBox 14"/>
          <p:cNvSpPr txBox="1"/>
          <p:nvPr/>
        </p:nvSpPr>
        <p:spPr>
          <a:xfrm>
            <a:off x="5034375" y="1106160"/>
            <a:ext cx="1055097"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D of E</a:t>
            </a:r>
            <a:endParaRPr lang="en-GB" sz="2800" b="1">
              <a:effectLst>
                <a:outerShdw blurRad="38100" dist="38100" dir="2700000" algn="tl">
                  <a:srgbClr val="000000">
                    <a:alpha val="43137"/>
                  </a:srgbClr>
                </a:outerShdw>
              </a:effectLst>
            </a:endParaRPr>
          </a:p>
        </p:txBody>
      </p:sp>
      <p:sp>
        <p:nvSpPr>
          <p:cNvPr id="16" name="TextBox 15"/>
          <p:cNvSpPr txBox="1"/>
          <p:nvPr/>
        </p:nvSpPr>
        <p:spPr>
          <a:xfrm>
            <a:off x="6940457" y="6065713"/>
            <a:ext cx="2014719"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Sports Team</a:t>
            </a:r>
            <a:endParaRPr lang="en-GB" sz="2800" b="1">
              <a:effectLst>
                <a:outerShdw blurRad="38100" dist="38100" dir="2700000" algn="tl">
                  <a:srgbClr val="000000">
                    <a:alpha val="43137"/>
                  </a:srgbClr>
                </a:outerShdw>
              </a:effectLst>
            </a:endParaRPr>
          </a:p>
        </p:txBody>
      </p:sp>
      <p:sp>
        <p:nvSpPr>
          <p:cNvPr id="17" name="TextBox 16"/>
          <p:cNvSpPr txBox="1"/>
          <p:nvPr/>
        </p:nvSpPr>
        <p:spPr>
          <a:xfrm>
            <a:off x="287495" y="3789040"/>
            <a:ext cx="1819729" cy="954107"/>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GB" sz="2800" b="1" smtClean="0">
                <a:effectLst>
                  <a:outerShdw blurRad="38100" dist="38100" dir="2700000" algn="tl">
                    <a:srgbClr val="000000">
                      <a:alpha val="43137"/>
                    </a:srgbClr>
                  </a:outerShdw>
                </a:effectLst>
              </a:rPr>
              <a:t>Work</a:t>
            </a:r>
          </a:p>
          <a:p>
            <a:r>
              <a:rPr lang="en-GB" sz="2800" b="1" smtClean="0">
                <a:effectLst>
                  <a:outerShdw blurRad="38100" dist="38100" dir="2700000" algn="tl">
                    <a:srgbClr val="000000">
                      <a:alpha val="43137"/>
                    </a:srgbClr>
                  </a:outerShdw>
                </a:effectLst>
              </a:rPr>
              <a:t>Experience</a:t>
            </a:r>
            <a:endParaRPr lang="en-GB" sz="2800" b="1">
              <a:effectLst>
                <a:outerShdw blurRad="38100" dist="38100" dir="2700000" algn="tl">
                  <a:srgbClr val="000000">
                    <a:alpha val="43137"/>
                  </a:srgbClr>
                </a:outerShdw>
              </a:effectLst>
            </a:endParaRPr>
          </a:p>
        </p:txBody>
      </p:sp>
      <p:sp>
        <p:nvSpPr>
          <p:cNvPr id="4" name="TextBox 3"/>
          <p:cNvSpPr txBox="1"/>
          <p:nvPr/>
        </p:nvSpPr>
        <p:spPr>
          <a:xfrm rot="20790308">
            <a:off x="1782821" y="2212763"/>
            <a:ext cx="5279393" cy="144655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8800" b="1" smtClean="0">
                <a:effectLst>
                  <a:outerShdw blurRad="38100" dist="38100" dir="2700000" algn="tl">
                    <a:srgbClr val="000000">
                      <a:alpha val="43137"/>
                    </a:srgbClr>
                  </a:outerShdw>
                </a:effectLst>
              </a:rPr>
              <a:t>Deadlines</a:t>
            </a:r>
            <a:endParaRPr lang="en-GB" sz="8800" b="1">
              <a:effectLst>
                <a:outerShdw blurRad="38100" dist="38100" dir="2700000" algn="tl">
                  <a:srgbClr val="000000">
                    <a:alpha val="43137"/>
                  </a:srgbClr>
                </a:outerShdw>
              </a:effectLst>
            </a:endParaRPr>
          </a:p>
        </p:txBody>
      </p:sp>
      <p:sp>
        <p:nvSpPr>
          <p:cNvPr id="19" name="TextBox 18"/>
          <p:cNvSpPr txBox="1"/>
          <p:nvPr/>
        </p:nvSpPr>
        <p:spPr>
          <a:xfrm rot="874481">
            <a:off x="2209201" y="3883269"/>
            <a:ext cx="5279393" cy="144655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sz="8800" b="1" smtClean="0">
                <a:effectLst>
                  <a:outerShdw blurRad="38100" dist="38100" dir="2700000" algn="tl">
                    <a:srgbClr val="000000">
                      <a:alpha val="43137"/>
                    </a:srgbClr>
                  </a:outerShdw>
                </a:effectLst>
              </a:rPr>
              <a:t>Revision</a:t>
            </a:r>
            <a:endParaRPr lang="en-GB" sz="8800" b="1">
              <a:effectLst>
                <a:outerShdw blurRad="38100" dist="38100" dir="2700000" algn="tl">
                  <a:srgbClr val="000000">
                    <a:alpha val="43137"/>
                  </a:srgbClr>
                </a:outerShdw>
              </a:effectLst>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4842250"/>
      </p:ext>
    </p:extLst>
  </p:cSld>
  <p:clrMapOvr>
    <a:masterClrMapping/>
  </p:clrMapOvr>
  <mc:AlternateContent xmlns:mc="http://schemas.openxmlformats.org/markup-compatibility/2006" xmlns:p14="http://schemas.microsoft.com/office/powerpoint/2010/main">
    <mc:Choice Requires="p14">
      <p:transition spd="slow" p14:dur="1200" advTm="74244">
        <p14:prism/>
      </p:transition>
    </mc:Choice>
    <mc:Fallback xmlns="">
      <p:transition spd="slow" advTm="74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6"/>
                </p:tgtEl>
              </p:cMediaNode>
            </p:audio>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4"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763" y="186695"/>
            <a:ext cx="8226661"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4000" b="1" smtClean="0"/>
              <a:t>Organising for later on</a:t>
            </a:r>
            <a:endParaRPr lang="en-GB" sz="2400" b="1"/>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1772816"/>
            <a:ext cx="4176464" cy="4820605"/>
          </a:xfrm>
          <a:prstGeom prst="rect">
            <a:avLst/>
          </a:prstGeom>
        </p:spPr>
      </p:pic>
      <p:pic>
        <p:nvPicPr>
          <p:cNvPr id="4" name="Picture 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016" y="1772816"/>
            <a:ext cx="4094622" cy="4820605"/>
          </a:xfrm>
          <a:prstGeom prst="rect">
            <a:avLst/>
          </a:prstGeom>
        </p:spPr>
      </p:pic>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0464" y="1052736"/>
            <a:ext cx="5049257" cy="5400600"/>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4118106"/>
      </p:ext>
    </p:extLst>
  </p:cSld>
  <p:clrMapOvr>
    <a:masterClrMapping/>
  </p:clrMapOvr>
  <mc:AlternateContent xmlns:mc="http://schemas.openxmlformats.org/markup-compatibility/2006" xmlns:p14="http://schemas.microsoft.com/office/powerpoint/2010/main">
    <mc:Choice Requires="p14">
      <p:transition spd="slow" p14:dur="1200" advTm="76622">
        <p14:prism/>
      </p:transition>
    </mc:Choice>
    <mc:Fallback xmlns="">
      <p:transition spd="slow" advTm="76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1.4"/>
</p:tagLst>
</file>

<file path=ppt/tags/tag2.xml><?xml version="1.0" encoding="utf-8"?>
<p:tagLst xmlns:a="http://schemas.openxmlformats.org/drawingml/2006/main" xmlns:r="http://schemas.openxmlformats.org/officeDocument/2006/relationships" xmlns:p="http://schemas.openxmlformats.org/presentationml/2006/main">
  <p:tag name="TIMING" val="|9.5"/>
</p:tagLst>
</file>

<file path=ppt/tags/tag3.xml><?xml version="1.0" encoding="utf-8"?>
<p:tagLst xmlns:a="http://schemas.openxmlformats.org/drawingml/2006/main" xmlns:r="http://schemas.openxmlformats.org/officeDocument/2006/relationships" xmlns:p="http://schemas.openxmlformats.org/presentationml/2006/main">
  <p:tag name="TIMING" val="|2|4.8|5.2"/>
</p:tagLst>
</file>

<file path=ppt/tags/tag4.xml><?xml version="1.0" encoding="utf-8"?>
<p:tagLst xmlns:a="http://schemas.openxmlformats.org/drawingml/2006/main" xmlns:r="http://schemas.openxmlformats.org/officeDocument/2006/relationships" xmlns:p="http://schemas.openxmlformats.org/presentationml/2006/main">
  <p:tag name="TIMING" val="|6.4"/>
</p:tagLst>
</file>

<file path=ppt/tags/tag5.xml><?xml version="1.0" encoding="utf-8"?>
<p:tagLst xmlns:a="http://schemas.openxmlformats.org/drawingml/2006/main" xmlns:r="http://schemas.openxmlformats.org/officeDocument/2006/relationships" xmlns:p="http://schemas.openxmlformats.org/presentationml/2006/main">
  <p:tag name="TIMING" val="|5.4|7.4|7.8|7.1|0.4|1.9|7|3.5|8|2.2|1|1.3|2.4|2.7"/>
</p:tagLst>
</file>

<file path=ppt/tags/tag6.xml><?xml version="1.0" encoding="utf-8"?>
<p:tagLst xmlns:a="http://schemas.openxmlformats.org/drawingml/2006/main" xmlns:r="http://schemas.openxmlformats.org/officeDocument/2006/relationships" xmlns:p="http://schemas.openxmlformats.org/presentationml/2006/main">
  <p:tag name="TIMING" val="|46.7"/>
</p:tagLst>
</file>

<file path=ppt/tags/tag7.xml><?xml version="1.0" encoding="utf-8"?>
<p:tagLst xmlns:a="http://schemas.openxmlformats.org/drawingml/2006/main" xmlns:r="http://schemas.openxmlformats.org/officeDocument/2006/relationships" xmlns:p="http://schemas.openxmlformats.org/presentationml/2006/main">
  <p:tag name="TIMING" val="|0.3"/>
</p:tagLst>
</file>

<file path=ppt/tags/tag8.xml><?xml version="1.0" encoding="utf-8"?>
<p:tagLst xmlns:a="http://schemas.openxmlformats.org/drawingml/2006/main" xmlns:r="http://schemas.openxmlformats.org/officeDocument/2006/relationships" xmlns:p="http://schemas.openxmlformats.org/presentationml/2006/main">
  <p:tag name="TIMING" val="|13.8"/>
</p:tagLst>
</file>

<file path=ppt/tags/tag9.xml><?xml version="1.0" encoding="utf-8"?>
<p:tagLst xmlns:a="http://schemas.openxmlformats.org/drawingml/2006/main" xmlns:r="http://schemas.openxmlformats.org/officeDocument/2006/relationships" xmlns:p="http://schemas.openxmlformats.org/presentationml/2006/main">
  <p:tag name="TIMING" val="|36.7|17.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TotalTime>
  <Words>687</Words>
  <Application>Microsoft Office PowerPoint</Application>
  <PresentationFormat>On-screen Show (4:3)</PresentationFormat>
  <Paragraphs>92</Paragraphs>
  <Slides>18</Slides>
  <Notes>12</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Calibri</vt:lpstr>
      <vt:lpstr>MV Boli</vt:lpstr>
      <vt:lpstr>Verdana</vt:lpstr>
      <vt:lpstr>Vijaya</vt:lpstr>
      <vt:lpstr>Vivaldi</vt:lpstr>
      <vt:lpstr>Vladimir Script</vt:lpstr>
      <vt:lpstr>Wingdings 2</vt:lpstr>
      <vt:lpstr>Wingdings 3</vt:lpstr>
      <vt:lpstr>Concourse</vt:lpstr>
      <vt:lpstr>How to be a successful 6th former. A quick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Guthlaxton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Organising yourself in  the sixth form</dc:title>
  <dc:creator>Teacher</dc:creator>
  <cp:lastModifiedBy>Chris Beck</cp:lastModifiedBy>
  <cp:revision>79</cp:revision>
  <dcterms:created xsi:type="dcterms:W3CDTF">2015-06-19T12:34:01Z</dcterms:created>
  <dcterms:modified xsi:type="dcterms:W3CDTF">2020-10-02T12:33:13Z</dcterms:modified>
</cp:coreProperties>
</file>