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70" r:id="rId8"/>
    <p:sldId id="261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27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17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11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5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56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05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72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73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637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5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B637A-56A8-4ABA-A7D0-D278C05C3C00}" type="datetimeFigureOut">
              <a:rPr lang="en-GB" smtClean="0"/>
              <a:t>29/09/2020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C9357-4BCA-400F-9566-98BCCEAD36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72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A Level Mindset…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…Or, what makes a successful 6</a:t>
            </a:r>
            <a:r>
              <a:rPr lang="en-GB" baseline="30000" dirty="0" smtClean="0"/>
              <a:t>th</a:t>
            </a:r>
            <a:r>
              <a:rPr lang="en-GB" dirty="0" smtClean="0"/>
              <a:t> former.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1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0"/>
    </mc:Choice>
    <mc:Fallback xmlns="">
      <p:transition spd="slow" advTm="4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vision has 3 components: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 </a:t>
            </a:r>
            <a:r>
              <a:rPr lang="en-GB" dirty="0" smtClean="0"/>
              <a:t>Having a clear goal that you want to achieve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 Making an actionable plan – breaking a goal down into actions that will help you achieve it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Grit – sticking to your goal despite setbacks and challenges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83"/>
    </mc:Choice>
    <mc:Fallback xmlns="">
      <p:transition spd="slow" advTm="43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9600" dirty="0" smtClean="0"/>
              <a:t>Push vs Pull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12"/>
    </mc:Choice>
    <mc:Fallback xmlns="">
      <p:transition spd="slow" advTm="8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2. EFFORT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Fixed </a:t>
            </a:r>
            <a:r>
              <a:rPr lang="en-GB" dirty="0" err="1" smtClean="0"/>
              <a:t>Mindset</a:t>
            </a:r>
            <a:r>
              <a:rPr lang="en-GB" dirty="0" smtClean="0"/>
              <a:t> learners carry with them the myth of effortless success i.e. they truly believe that, </a:t>
            </a:r>
          </a:p>
          <a:p>
            <a:pPr marL="0" indent="0" algn="ctr">
              <a:buNone/>
            </a:pPr>
            <a:r>
              <a:rPr lang="en-GB" dirty="0" smtClean="0"/>
              <a:t>“You’ve either got it or you haven’t. If you’ve got it, superb work arrives effortlessly; you’re blessed with the right </a:t>
            </a:r>
            <a:r>
              <a:rPr lang="en-GB" dirty="0" err="1" smtClean="0"/>
              <a:t>gentic</a:t>
            </a:r>
            <a:r>
              <a:rPr lang="en-GB" dirty="0" smtClean="0"/>
              <a:t> code and life’s a breeze”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63"/>
    </mc:Choice>
    <mc:Fallback xmlns="">
      <p:transition spd="slow" advTm="67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Effort is…..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/>
              <a:t>“…a function of the intensity, direction and duration of ones exertions toward a goal”</a:t>
            </a:r>
          </a:p>
          <a:p>
            <a:pPr marL="0" indent="0" algn="ctr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Duckworth et al 2007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And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“willingness to put in great amounts of time and effort” are significant factors in success” </a:t>
            </a:r>
          </a:p>
          <a:p>
            <a:pPr marL="0" indent="0" algn="ctr">
              <a:buNone/>
            </a:pPr>
            <a:r>
              <a:rPr lang="en-GB" dirty="0"/>
              <a:t>  </a:t>
            </a:r>
            <a:r>
              <a:rPr lang="en-GB" dirty="0" smtClean="0"/>
              <a:t>                                            Bloom 1985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9"/>
    </mc:Choice>
    <mc:Fallback xmlns="">
      <p:transition spd="slow" advTm="2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Effort Guide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A simple way to measure effort is in hours of independent study completed a week:</a:t>
            </a:r>
          </a:p>
          <a:p>
            <a:r>
              <a:rPr lang="en-GB" dirty="0" smtClean="0"/>
              <a:t>Homework</a:t>
            </a:r>
          </a:p>
          <a:p>
            <a:r>
              <a:rPr lang="en-GB" dirty="0" smtClean="0"/>
              <a:t>Research</a:t>
            </a:r>
          </a:p>
          <a:p>
            <a:r>
              <a:rPr lang="en-GB" dirty="0" smtClean="0"/>
              <a:t>Wider Reading</a:t>
            </a:r>
          </a:p>
          <a:p>
            <a:r>
              <a:rPr lang="en-GB" dirty="0" smtClean="0"/>
              <a:t>Going over/consolidating notes</a:t>
            </a:r>
          </a:p>
          <a:p>
            <a:r>
              <a:rPr lang="en-GB" dirty="0" smtClean="0"/>
              <a:t>Revision</a:t>
            </a:r>
          </a:p>
          <a:p>
            <a:r>
              <a:rPr lang="en-GB" dirty="0" smtClean="0"/>
              <a:t>Practice exam questions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6"/>
    </mc:Choice>
    <mc:Fallback xmlns="">
      <p:transition spd="slow" advTm="9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6000" smtClean="0"/>
              <a:t>Understanding </a:t>
            </a:r>
            <a:r>
              <a:rPr lang="en-GB" sz="6000" dirty="0" smtClean="0"/>
              <a:t>the need to belong or the 1-10 effort scale.</a:t>
            </a:r>
            <a:endParaRPr lang="en-GB" sz="6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1"/>
    </mc:Choice>
    <mc:Fallback xmlns="">
      <p:transition spd="slow" advTm="10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Another Golden Rule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en-GB" dirty="0" smtClean="0"/>
          </a:p>
          <a:p>
            <a:pPr marL="114300" indent="0" algn="ctr">
              <a:buNone/>
            </a:pPr>
            <a:endParaRPr lang="en-GB" dirty="0"/>
          </a:p>
          <a:p>
            <a:pPr marL="114300" indent="0" algn="ctr">
              <a:buNone/>
            </a:pPr>
            <a:r>
              <a:rPr lang="en-GB" sz="4800" dirty="0" smtClean="0"/>
              <a:t>Year 12 = 20 hours per week</a:t>
            </a:r>
          </a:p>
          <a:p>
            <a:pPr marL="114300" indent="0" algn="ctr">
              <a:buNone/>
            </a:pPr>
            <a:endParaRPr lang="en-GB" sz="4800" dirty="0"/>
          </a:p>
          <a:p>
            <a:pPr marL="114300" indent="0" algn="ctr">
              <a:buNone/>
            </a:pPr>
            <a:r>
              <a:rPr lang="en-GB" sz="4800" dirty="0" smtClean="0"/>
              <a:t>Year 13 = 30 hours per week</a:t>
            </a:r>
            <a:endParaRPr lang="en-GB" sz="4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4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90"/>
    </mc:Choice>
    <mc:Fallback xmlns="">
      <p:transition spd="slow" advTm="13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3. SYSTEMS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/>
            <a:r>
              <a:rPr lang="en-GB" sz="2800" dirty="0" smtClean="0"/>
              <a:t>Each lesson take place in 1 hour chunk or bit. Usually there are approx. 130 lessons in Year 12 and another 130 in Year 13. </a:t>
            </a:r>
          </a:p>
          <a:p>
            <a:pPr marL="457200" indent="-457200"/>
            <a:endParaRPr lang="en-GB" sz="2800" dirty="0" smtClean="0"/>
          </a:p>
          <a:p>
            <a:pPr marL="457200" indent="-457200"/>
            <a:r>
              <a:rPr lang="en-GB" sz="2800" dirty="0" smtClean="0"/>
              <a:t>That’s 260 bits to organise for each course.</a:t>
            </a:r>
          </a:p>
          <a:p>
            <a:pPr marL="0" indent="0">
              <a:buNone/>
            </a:pPr>
            <a:endParaRPr lang="en-GB" sz="2800" dirty="0" smtClean="0"/>
          </a:p>
          <a:p>
            <a:pPr marL="457200" indent="-457200"/>
            <a:r>
              <a:rPr lang="en-GB" sz="2800" dirty="0" smtClean="0"/>
              <a:t>Multiple that by the 3 courses they are taking that gives 780 separate bits of information.</a:t>
            </a:r>
          </a:p>
          <a:p>
            <a:pPr marL="0" indent="0">
              <a:buNone/>
            </a:pPr>
            <a:endParaRPr lang="en-GB" sz="2800" dirty="0" smtClean="0"/>
          </a:p>
          <a:p>
            <a:pPr marL="457200" indent="-457200"/>
            <a:endParaRPr lang="en-GB" sz="2800" dirty="0"/>
          </a:p>
          <a:p>
            <a:pPr marL="0" indent="0" algn="ctr">
              <a:buNone/>
            </a:pPr>
            <a:r>
              <a:rPr lang="en-GB" sz="2800" dirty="0" smtClean="0"/>
              <a:t>Poor organisation = Poor learning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7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24"/>
    </mc:Choice>
    <mc:Fallback xmlns="">
      <p:transition spd="slow" advTm="17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Systems means: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A system to organise learning so students can make sense of it all.</a:t>
            </a:r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A system to organise their time so students can complete key tasks to deadline.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8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9"/>
    </mc:Choice>
    <mc:Fallback xmlns="">
      <p:transition spd="slow" advTm="4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Systems allow for: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3600" dirty="0" smtClean="0"/>
          </a:p>
          <a:p>
            <a:r>
              <a:rPr lang="en-GB" sz="3600" dirty="0" smtClean="0"/>
              <a:t>Ownership</a:t>
            </a:r>
          </a:p>
          <a:p>
            <a:endParaRPr lang="en-GB" sz="3600" dirty="0"/>
          </a:p>
          <a:p>
            <a:r>
              <a:rPr lang="en-GB" sz="3600" dirty="0" smtClean="0"/>
              <a:t>Recasting and seeing connections</a:t>
            </a:r>
          </a:p>
          <a:p>
            <a:endParaRPr lang="en-GB" sz="3600" dirty="0"/>
          </a:p>
          <a:p>
            <a:r>
              <a:rPr lang="en-GB" sz="3600" dirty="0" smtClean="0"/>
              <a:t>Mastery at a deeper level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09"/>
    </mc:Choice>
    <mc:Fallback xmlns="">
      <p:transition spd="slow" advTm="43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Rule Number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There is no direct link between success at GCSE and success at A level.</a:t>
            </a:r>
          </a:p>
          <a:p>
            <a:pPr marL="0" indent="0" algn="ctr">
              <a:buNone/>
            </a:pPr>
            <a:endParaRPr lang="en-GB" dirty="0" smtClean="0"/>
          </a:p>
          <a:p>
            <a:r>
              <a:rPr lang="en-GB" i="1" dirty="0" smtClean="0"/>
              <a:t>Ceiling</a:t>
            </a:r>
            <a:r>
              <a:rPr lang="en-GB" dirty="0" smtClean="0"/>
              <a:t> Students</a:t>
            </a:r>
          </a:p>
          <a:p>
            <a:r>
              <a:rPr lang="en-GB" i="1" dirty="0" smtClean="0"/>
              <a:t>Breakthrough</a:t>
            </a:r>
            <a:r>
              <a:rPr lang="en-GB" dirty="0" smtClean="0"/>
              <a:t> Students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61"/>
    </mc:Choice>
    <mc:Fallback xmlns="">
      <p:transition spd="slow" advTm="9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4. PRACTICE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800" dirty="0" smtClean="0"/>
              <a:t>Practice needs to be seen as distinct from effort; it represents what learners do with the time they put into their studies. Not the </a:t>
            </a:r>
            <a:r>
              <a:rPr lang="en-GB" sz="2800" i="1" dirty="0" smtClean="0"/>
              <a:t>how much </a:t>
            </a:r>
            <a:r>
              <a:rPr lang="en-GB" sz="2800" dirty="0" smtClean="0"/>
              <a:t>study but the </a:t>
            </a:r>
            <a:r>
              <a:rPr lang="en-GB" sz="2800" i="1" dirty="0" smtClean="0"/>
              <a:t>how they </a:t>
            </a:r>
            <a:r>
              <a:rPr lang="en-GB" sz="2800" dirty="0" smtClean="0"/>
              <a:t>study.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4"/>
    </mc:Choice>
    <mc:Fallback xmlns="">
      <p:transition spd="slow" advTm="1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the right things?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 smtClean="0"/>
              <a:t>CONTENT. </a:t>
            </a:r>
            <a:r>
              <a:rPr lang="en-GB" sz="2400" dirty="0" smtClean="0"/>
              <a:t>The learner masters the content taught by reviewing and consolidating it, checking it and ensuring understanding.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2400" b="1" dirty="0" smtClean="0"/>
              <a:t>SKILLS. </a:t>
            </a:r>
            <a:r>
              <a:rPr lang="en-GB" sz="2400" dirty="0" smtClean="0"/>
              <a:t>The learners put this knowledge into practice in high stakes contexts; they practice exam questions, time themselves, try tough questions and complete mock exams.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2400" b="1" dirty="0" smtClean="0"/>
              <a:t>FEEDBACK. </a:t>
            </a:r>
            <a:r>
              <a:rPr lang="en-GB" sz="2400" dirty="0" smtClean="0"/>
              <a:t>The learner seeks out expert feedback that allows them to develop performance.</a:t>
            </a:r>
            <a:endParaRPr lang="en-GB" sz="2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97"/>
    </mc:Choice>
    <mc:Fallback xmlns="">
      <p:transition spd="slow" advTm="110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5. ATTITUDE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An umbrella term which includes a number of sub-factors:</a:t>
            </a:r>
          </a:p>
          <a:p>
            <a:r>
              <a:rPr lang="en-GB" sz="2800" dirty="0" smtClean="0"/>
              <a:t>Their process of learning i.e. growth or fixed </a:t>
            </a:r>
            <a:r>
              <a:rPr lang="en-GB" sz="2800" dirty="0" err="1" smtClean="0"/>
              <a:t>mindset</a:t>
            </a:r>
            <a:endParaRPr lang="en-GB" sz="2800" dirty="0" smtClean="0"/>
          </a:p>
          <a:p>
            <a:r>
              <a:rPr lang="en-GB" sz="2800" dirty="0" smtClean="0"/>
              <a:t>Buoyancy and positivity</a:t>
            </a:r>
          </a:p>
          <a:p>
            <a:r>
              <a:rPr lang="en-GB" sz="2800" dirty="0" smtClean="0"/>
              <a:t>Response to challenge or difficulty</a:t>
            </a:r>
          </a:p>
          <a:p>
            <a:r>
              <a:rPr lang="en-GB" sz="2800" dirty="0" smtClean="0"/>
              <a:t>Resilience and Grit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39"/>
    </mc:Choice>
    <mc:Fallback xmlns="">
      <p:transition spd="slow" advTm="3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Attitude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Growth or Fixed </a:t>
            </a:r>
            <a:r>
              <a:rPr lang="en-GB" dirty="0" err="1" smtClean="0"/>
              <a:t>mindset</a:t>
            </a:r>
            <a:r>
              <a:rPr lang="en-GB" dirty="0" smtClean="0"/>
              <a:t>- Fixed </a:t>
            </a:r>
            <a:r>
              <a:rPr lang="en-GB" dirty="0" err="1" smtClean="0"/>
              <a:t>mindset</a:t>
            </a:r>
            <a:r>
              <a:rPr lang="en-GB" dirty="0" smtClean="0"/>
              <a:t> students are unable to thrive during challenging conditions and give narratives for failure. No point in Effort.</a:t>
            </a:r>
          </a:p>
          <a:p>
            <a:endParaRPr lang="en-GB" dirty="0" smtClean="0"/>
          </a:p>
          <a:p>
            <a:r>
              <a:rPr lang="en-GB" dirty="0" smtClean="0"/>
              <a:t>Buoyancy – how students respond to academic failure, give up or try harder?</a:t>
            </a:r>
          </a:p>
          <a:p>
            <a:pPr marL="114300" indent="0">
              <a:buNone/>
            </a:pPr>
            <a:endParaRPr lang="en-GB" dirty="0" smtClean="0"/>
          </a:p>
          <a:p>
            <a:r>
              <a:rPr lang="en-GB" dirty="0" smtClean="0"/>
              <a:t>Resilience and grit – How we deal with stress. Worry vs Action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88"/>
    </mc:Choice>
    <mc:Fallback xmlns="">
      <p:transition spd="slow" advTm="10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VESPA: 5 Keys to A level Success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7620000" cy="48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8000" dirty="0" smtClean="0"/>
              <a:t>V</a:t>
            </a:r>
            <a:r>
              <a:rPr lang="en-GB" sz="6200" dirty="0" smtClean="0"/>
              <a:t>ision</a:t>
            </a:r>
          </a:p>
          <a:p>
            <a:pPr marL="0" indent="0">
              <a:buNone/>
            </a:pPr>
            <a:r>
              <a:rPr lang="en-GB" sz="8000" dirty="0" smtClean="0"/>
              <a:t>E</a:t>
            </a:r>
            <a:r>
              <a:rPr lang="en-GB" sz="6200" dirty="0" smtClean="0"/>
              <a:t>ffort</a:t>
            </a:r>
          </a:p>
          <a:p>
            <a:pPr marL="0" indent="0">
              <a:buNone/>
            </a:pPr>
            <a:r>
              <a:rPr lang="en-GB" sz="8000" dirty="0" smtClean="0"/>
              <a:t>S</a:t>
            </a:r>
            <a:r>
              <a:rPr lang="en-GB" sz="6200" dirty="0" smtClean="0"/>
              <a:t>ystems</a:t>
            </a:r>
          </a:p>
          <a:p>
            <a:pPr marL="0" indent="0">
              <a:buNone/>
            </a:pPr>
            <a:r>
              <a:rPr lang="en-GB" sz="8000" dirty="0" smtClean="0"/>
              <a:t>P</a:t>
            </a:r>
            <a:r>
              <a:rPr lang="en-GB" sz="6200" dirty="0" smtClean="0"/>
              <a:t>ractice</a:t>
            </a:r>
          </a:p>
          <a:p>
            <a:pPr marL="0" indent="0">
              <a:buNone/>
            </a:pPr>
            <a:r>
              <a:rPr lang="en-GB" sz="8000" dirty="0" smtClean="0"/>
              <a:t>A</a:t>
            </a:r>
            <a:r>
              <a:rPr lang="en-GB" sz="6200" dirty="0" smtClean="0"/>
              <a:t>ttitude</a:t>
            </a:r>
            <a:endParaRPr lang="en-GB" sz="6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2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41"/>
    </mc:Choice>
    <mc:Fallback xmlns="">
      <p:transition spd="slow" advTm="61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Email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marL="114300" indent="0" algn="ctr">
              <a:buNone/>
            </a:pPr>
            <a:r>
              <a:rPr lang="en-GB" sz="4800" dirty="0" smtClean="0"/>
              <a:t>pashton@wigstonmat.org</a:t>
            </a:r>
            <a:endParaRPr lang="en-GB" sz="4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50"/>
    </mc:Choice>
    <mc:Fallback xmlns="">
      <p:transition spd="slow" advTm="88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Ceiling vs Breakthrough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The difference between success and failure does not depend on natural intelligence, instead what’s more important are:</a:t>
            </a:r>
          </a:p>
          <a:p>
            <a:r>
              <a:rPr lang="en-GB" dirty="0" smtClean="0"/>
              <a:t>Habits</a:t>
            </a:r>
          </a:p>
          <a:p>
            <a:r>
              <a:rPr lang="en-GB" dirty="0" smtClean="0"/>
              <a:t>Routines</a:t>
            </a:r>
          </a:p>
          <a:p>
            <a:r>
              <a:rPr lang="en-GB" dirty="0" smtClean="0"/>
              <a:t>Attitudes</a:t>
            </a:r>
          </a:p>
          <a:p>
            <a:r>
              <a:rPr lang="en-GB" dirty="0" smtClean="0"/>
              <a:t>Approaches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......or what is referred to as MINDSET.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0"/>
    </mc:Choice>
    <mc:Fallback xmlns="">
      <p:transition spd="slow" advTm="7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Fixed </a:t>
            </a:r>
            <a:r>
              <a:rPr lang="en-GB" dirty="0" err="1" smtClean="0"/>
              <a:t>Mindset</a:t>
            </a:r>
            <a:r>
              <a:rPr lang="en-GB" dirty="0" smtClean="0"/>
              <a:t> vs Growth </a:t>
            </a:r>
            <a:r>
              <a:rPr lang="en-GB" dirty="0" err="1" smtClean="0"/>
              <a:t>Mindset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684677"/>
              </p:ext>
            </p:extLst>
          </p:nvPr>
        </p:nvGraphicFramePr>
        <p:xfrm>
          <a:off x="457200" y="1600200"/>
          <a:ext cx="8229600" cy="38665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0202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Something you’re born with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SKILLS</a:t>
                      </a:r>
                      <a:endParaRPr lang="en-GB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Come from hard</a:t>
                      </a:r>
                      <a:r>
                        <a:rPr lang="en-GB" sz="2400" b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work</a:t>
                      </a:r>
                      <a:endParaRPr lang="en-GB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20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Something to avoid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CHALLENGES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Should be embraced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20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Unnecessary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EFFORT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Essential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20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Get</a:t>
                      </a:r>
                      <a:r>
                        <a:rPr lang="en-GB" sz="2400" baseline="0" dirty="0" smtClean="0"/>
                        <a:t> Defensive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FEEDBACK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Useful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20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Blame</a:t>
                      </a:r>
                      <a:r>
                        <a:rPr lang="en-GB" sz="2400" baseline="0" dirty="0" smtClean="0"/>
                        <a:t> others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/>
                        <a:t>SET BACKS</a:t>
                      </a:r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A wake up call to try</a:t>
                      </a:r>
                      <a:r>
                        <a:rPr lang="en-GB" sz="2400" baseline="0" dirty="0" smtClean="0"/>
                        <a:t> harder next time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1687" y="590008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Fixed </a:t>
            </a:r>
            <a:r>
              <a:rPr lang="en-GB" sz="2800" dirty="0" err="1" smtClean="0"/>
              <a:t>Mindset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084168" y="592057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Growth </a:t>
            </a:r>
            <a:r>
              <a:rPr lang="en-GB" sz="2800" dirty="0" err="1" smtClean="0"/>
              <a:t>Mindset</a:t>
            </a:r>
            <a:endParaRPr lang="en-GB" sz="2800" dirty="0"/>
          </a:p>
        </p:txBody>
      </p:sp>
      <p:pic>
        <p:nvPicPr>
          <p:cNvPr id="1026" name="Picture 2" descr="C:\Program Files (x86)\Microsoft Office\MEDIA\OFFICE14\Bullets\BD21298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07096" y="5419912"/>
            <a:ext cx="565968" cy="5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54" y="5445224"/>
            <a:ext cx="566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1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24"/>
    </mc:Choice>
    <mc:Fallback xmlns="">
      <p:transition spd="slow" advTm="20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4400" dirty="0" smtClean="0"/>
              <a:t>The difference between a </a:t>
            </a:r>
            <a:r>
              <a:rPr lang="en-GB" sz="4400" i="1" dirty="0" smtClean="0"/>
              <a:t>Breakthrough</a:t>
            </a:r>
            <a:r>
              <a:rPr lang="en-GB" sz="4400" dirty="0" smtClean="0"/>
              <a:t> (</a:t>
            </a:r>
            <a:r>
              <a:rPr lang="en-GB" sz="4400" dirty="0" err="1" smtClean="0"/>
              <a:t>succesful</a:t>
            </a:r>
            <a:r>
              <a:rPr lang="en-GB" sz="4400" dirty="0" smtClean="0"/>
              <a:t>) A level student and a </a:t>
            </a:r>
            <a:r>
              <a:rPr lang="en-GB" sz="4400" i="1" dirty="0" smtClean="0"/>
              <a:t>Ceiling</a:t>
            </a:r>
            <a:r>
              <a:rPr lang="en-GB" sz="4400" dirty="0" smtClean="0"/>
              <a:t> student is….</a:t>
            </a:r>
            <a:r>
              <a:rPr lang="en-GB" sz="5400" dirty="0" smtClean="0"/>
              <a:t>MINDSET</a:t>
            </a:r>
            <a:r>
              <a:rPr lang="en-GB" sz="4400" dirty="0" smtClean="0"/>
              <a:t>. </a:t>
            </a:r>
            <a:endParaRPr lang="en-GB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9"/>
    </mc:Choice>
    <mc:Fallback xmlns="">
      <p:transition spd="slow" advTm="1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800" dirty="0" smtClean="0"/>
              <a:t>So……how do we go about developing a breakthrough student or developing a </a:t>
            </a:r>
            <a:r>
              <a:rPr lang="en-GB" sz="4800" i="1" dirty="0" smtClean="0"/>
              <a:t>Growth </a:t>
            </a:r>
            <a:r>
              <a:rPr lang="en-GB" sz="4800" i="1" dirty="0" err="1"/>
              <a:t>M</a:t>
            </a:r>
            <a:r>
              <a:rPr lang="en-GB" sz="4800" i="1" dirty="0" err="1" smtClean="0"/>
              <a:t>indset</a:t>
            </a:r>
            <a:r>
              <a:rPr lang="en-GB" sz="4800" i="1" dirty="0"/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8"/>
    </mc:Choice>
    <mc:Fallback xmlns="">
      <p:transition spd="slow" advTm="2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en-GB" dirty="0" smtClean="0"/>
          </a:p>
          <a:p>
            <a:pPr marL="114300" indent="0" algn="ctr">
              <a:buNone/>
            </a:pPr>
            <a:endParaRPr lang="en-GB" dirty="0"/>
          </a:p>
          <a:p>
            <a:pPr marL="114300" indent="0" algn="ctr">
              <a:buNone/>
            </a:pPr>
            <a:r>
              <a:rPr lang="en-GB" sz="9600" dirty="0" smtClean="0"/>
              <a:t>V.E.S.P.A.</a:t>
            </a:r>
            <a:endParaRPr lang="en-GB" sz="9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1"/>
    </mc:Choice>
    <mc:Fallback xmlns="">
      <p:transition spd="slow" advTm="3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8000" dirty="0" smtClean="0"/>
              <a:t>1. VISION</a:t>
            </a:r>
            <a:endParaRPr lang="en-GB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i="1" dirty="0" smtClean="0"/>
              <a:t>“When goal pursuit is fuelled by personal endorsement and valuing of the goal, commitment and persistence will be high</a:t>
            </a:r>
            <a:r>
              <a:rPr lang="en-GB" dirty="0" smtClean="0"/>
              <a:t>”</a:t>
            </a:r>
          </a:p>
          <a:p>
            <a:pPr marL="0" indent="0" algn="ctr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Ntoumanis et al (2014)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"/>
    </mc:Choice>
    <mc:Fallback xmlns="">
      <p:transition spd="slow" advTm="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Research </a:t>
            </a:r>
            <a:r>
              <a:rPr lang="en-GB" dirty="0"/>
              <a:t>suggests that students without a vision: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Hit a ceiling</a:t>
            </a:r>
          </a:p>
          <a:p>
            <a:r>
              <a:rPr lang="en-GB" dirty="0" smtClean="0"/>
              <a:t>Underperform by about one grade</a:t>
            </a:r>
          </a:p>
          <a:p>
            <a:r>
              <a:rPr lang="en-GB" dirty="0" smtClean="0"/>
              <a:t>Show decreased levels of effort especially when the going gets tough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58"/>
    </mc:Choice>
    <mc:Fallback xmlns="">
      <p:transition spd="slow" advTm="6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0.2|9.2|2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3.7|3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1|6|8.5|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</Words>
  <Application>Microsoft Office PowerPoint</Application>
  <PresentationFormat>On-screen Show (4:3)</PresentationFormat>
  <Paragraphs>141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The A Level Mindset…</vt:lpstr>
      <vt:lpstr>Rule Number 1</vt:lpstr>
      <vt:lpstr>Ceiling vs Breakthrough</vt:lpstr>
      <vt:lpstr>Fixed Mindset vs Growth Mindset</vt:lpstr>
      <vt:lpstr>PowerPoint Presentation</vt:lpstr>
      <vt:lpstr>PowerPoint Presentation</vt:lpstr>
      <vt:lpstr>PowerPoint Presentation</vt:lpstr>
      <vt:lpstr>1. VISION</vt:lpstr>
      <vt:lpstr> Research suggests that students without a vision: </vt:lpstr>
      <vt:lpstr>A vision has 3 components:</vt:lpstr>
      <vt:lpstr>PowerPoint Presentation</vt:lpstr>
      <vt:lpstr>2. EFFORT</vt:lpstr>
      <vt:lpstr>Effort is…..</vt:lpstr>
      <vt:lpstr>Effort Guide</vt:lpstr>
      <vt:lpstr>PowerPoint Presentation</vt:lpstr>
      <vt:lpstr>Another Golden Rule</vt:lpstr>
      <vt:lpstr>3. SYSTEMS</vt:lpstr>
      <vt:lpstr>Systems means:</vt:lpstr>
      <vt:lpstr>Systems allow for:</vt:lpstr>
      <vt:lpstr>4. PRACTICE</vt:lpstr>
      <vt:lpstr>What are the right things?</vt:lpstr>
      <vt:lpstr>5. ATTITUDE</vt:lpstr>
      <vt:lpstr>Attitude</vt:lpstr>
      <vt:lpstr>VESPA: 5 Keys to A level Success</vt:lpstr>
      <vt:lpstr>Email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 Level Mindset…</dc:title>
  <dc:creator>Phillip Ashton</dc:creator>
  <cp:lastModifiedBy>Phillip Ashton</cp:lastModifiedBy>
  <cp:revision>21</cp:revision>
  <dcterms:created xsi:type="dcterms:W3CDTF">2017-09-08T09:45:41Z</dcterms:created>
  <dcterms:modified xsi:type="dcterms:W3CDTF">2020-09-29T13:49:09Z</dcterms:modified>
</cp:coreProperties>
</file>